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6"/>
  </p:normalViewPr>
  <p:slideViewPr>
    <p:cSldViewPr snapToGrid="0" showGuides="1">
      <p:cViewPr varScale="1">
        <p:scale>
          <a:sx n="114" d="100"/>
          <a:sy n="114" d="100"/>
        </p:scale>
        <p:origin x="920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0EE8-1BA1-CD4B-8636-169FCCDA5B32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E2506-BEC2-A34D-A81A-54CDD0BFE6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3470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1" i="0" u="none" strike="noStrike" kern="1200" dirty="0">
                <a:solidFill>
                  <a:srgbClr val="FFFFFF"/>
                </a:solidFill>
                <a:effectLst/>
                <a:latin typeface="Poppins Bold Italics" panose="020B0604020202020204" charset="0"/>
                <a:cs typeface="Poppins Bold Italics" panose="020B0604020202020204" charset="0"/>
              </a:rPr>
              <a:t>Répartition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0" i="0" u="none" strike="noStrike" kern="1200" dirty="0">
                <a:solidFill>
                  <a:srgbClr val="000000"/>
                </a:solidFill>
                <a:effectLst/>
                <a:latin typeface="Poppins Bold Italics" panose="020B0604020202020204" charset="0"/>
                <a:cs typeface="Poppins Bold Italics" panose="020B0604020202020204" charset="0"/>
              </a:rPr>
              <a:t>APEL Nationale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0" i="0" u="none" strike="noStrike" kern="1200" dirty="0">
                <a:solidFill>
                  <a:srgbClr val="000000"/>
                </a:solidFill>
                <a:effectLst/>
                <a:latin typeface="Poppins Bold Italics" panose="020B0604020202020204" charset="0"/>
                <a:cs typeface="Poppins Bold Italics" panose="020B0604020202020204" charset="0"/>
              </a:rPr>
              <a:t>3,00 €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0" i="0" u="none" strike="noStrike" kern="1200" dirty="0">
                <a:solidFill>
                  <a:srgbClr val="000000"/>
                </a:solidFill>
                <a:effectLst/>
                <a:latin typeface="Poppins Bold Italics" panose="020B0604020202020204" charset="0"/>
                <a:cs typeface="Poppins Bold Italics" panose="020B0604020202020204" charset="0"/>
              </a:rPr>
              <a:t>APEL Académique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0" i="0" u="none" strike="noStrike" kern="1200" dirty="0">
                <a:solidFill>
                  <a:srgbClr val="000000"/>
                </a:solidFill>
                <a:effectLst/>
                <a:latin typeface="Poppins Bold Italics" panose="020B0604020202020204" charset="0"/>
                <a:cs typeface="Poppins Bold Italics" panose="020B0604020202020204" charset="0"/>
              </a:rPr>
              <a:t>1,49 €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0" i="0" u="none" strike="noStrike" kern="1200" dirty="0">
                <a:solidFill>
                  <a:srgbClr val="000000"/>
                </a:solidFill>
                <a:effectLst/>
                <a:latin typeface="Poppins Bold Italics" panose="020B0604020202020204" charset="0"/>
                <a:cs typeface="Poppins Bold Italics" panose="020B0604020202020204" charset="0"/>
              </a:rPr>
              <a:t>APEL Départementale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0" i="0" u="none" strike="noStrike" kern="1200" dirty="0">
                <a:solidFill>
                  <a:srgbClr val="000000"/>
                </a:solidFill>
                <a:effectLst/>
                <a:latin typeface="Poppins Bold Italics" panose="020B0604020202020204" charset="0"/>
                <a:cs typeface="Poppins Bold Italics" panose="020B0604020202020204" charset="0"/>
              </a:rPr>
              <a:t>4,21 €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0" i="0" u="none" strike="noStrike" kern="1200" dirty="0">
                <a:solidFill>
                  <a:srgbClr val="000000"/>
                </a:solidFill>
                <a:effectLst/>
                <a:latin typeface="Poppins Bold Italics" panose="020B0604020202020204" charset="0"/>
                <a:cs typeface="Poppins Bold Italics" panose="020B0604020202020204" charset="0"/>
              </a:rPr>
              <a:t>Revue des familles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0" i="0" u="none" strike="noStrike" kern="1200" dirty="0">
                <a:solidFill>
                  <a:srgbClr val="000000"/>
                </a:solidFill>
                <a:effectLst/>
                <a:latin typeface="Poppins Bold Italics" panose="020B0604020202020204" charset="0"/>
                <a:cs typeface="Poppins Bold Italics" panose="020B0604020202020204" charset="0"/>
              </a:rPr>
              <a:t>4,80 €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0" i="0" u="none" strike="noStrike" kern="1200" dirty="0">
                <a:solidFill>
                  <a:srgbClr val="000000"/>
                </a:solidFill>
                <a:effectLst/>
                <a:latin typeface="Poppins Bold Italics" panose="020B0604020202020204" charset="0"/>
                <a:cs typeface="Poppins Bold Italics" panose="020B0604020202020204" charset="0"/>
              </a:rPr>
              <a:t>13,50 €</a:t>
            </a:r>
            <a:endParaRPr lang="fr-FR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5B3793-AC19-2D4E-9348-AE41F1060B3E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236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610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92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00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125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499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71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89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212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47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828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405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781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9779165" y="-2303634"/>
            <a:ext cx="6969603" cy="5081474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-1053307">
            <a:off x="11095843" y="-393865"/>
            <a:ext cx="8213587" cy="5971737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-6619857">
            <a:off x="-4547083" y="2936764"/>
            <a:ext cx="6577300" cy="4795450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 rot="-3409206">
            <a:off x="-5917586" y="-1905098"/>
            <a:ext cx="8213587" cy="5971737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105B82BB-28C6-ED64-4368-C02E6B6CF9A8}"/>
              </a:ext>
            </a:extLst>
          </p:cNvPr>
          <p:cNvSpPr txBox="1"/>
          <p:nvPr/>
        </p:nvSpPr>
        <p:spPr>
          <a:xfrm>
            <a:off x="4158945" y="1342333"/>
            <a:ext cx="7395482" cy="12099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09630"/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La </a:t>
            </a:r>
            <a:r>
              <a:rPr lang="en-US" sz="16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cotisation</a:t>
            </a: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est</a:t>
            </a: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construite</a:t>
            </a: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 de manière à </a:t>
            </a:r>
            <a:r>
              <a:rPr lang="en-US" sz="16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participer</a:t>
            </a: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 au </a:t>
            </a:r>
            <a:r>
              <a:rPr lang="en-US" sz="16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financement</a:t>
            </a: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 des services </a:t>
            </a:r>
            <a:r>
              <a:rPr lang="en-US" sz="16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proposés</a:t>
            </a: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 par </a:t>
            </a:r>
            <a:r>
              <a:rPr lang="en-US" sz="16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l’ensemble</a:t>
            </a: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 du </a:t>
            </a:r>
            <a:r>
              <a:rPr lang="en-US" sz="16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mouvement</a:t>
            </a: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  et </a:t>
            </a:r>
            <a:r>
              <a:rPr lang="en-US" sz="16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déployés</a:t>
            </a: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 par </a:t>
            </a:r>
            <a:r>
              <a:rPr lang="en-US" sz="16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l’APEL</a:t>
            </a: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16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l’établissement</a:t>
            </a: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</a:p>
          <a:p>
            <a:pPr algn="just" defTabSz="609630"/>
            <a:endParaRPr lang="en-US" sz="1600" dirty="0">
              <a:solidFill>
                <a:srgbClr val="00206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 defTabSz="609630">
              <a:lnSpc>
                <a:spcPts val="1679"/>
              </a:lnSpc>
            </a:pP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Les </a:t>
            </a:r>
            <a:r>
              <a:rPr lang="en-US" sz="16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familles</a:t>
            </a: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adhèrent</a:t>
            </a: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 à </a:t>
            </a:r>
            <a:r>
              <a:rPr lang="en-US" sz="16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l’APEL</a:t>
            </a: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d’établissement</a:t>
            </a: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uniquement</a:t>
            </a:r>
            <a:r>
              <a:rPr lang="en-US" sz="1600" dirty="0">
                <a:solidFill>
                  <a:srgbClr val="00206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8AAB3EFB-6B11-C5F6-AA44-3DDB91977F13}"/>
              </a:ext>
            </a:extLst>
          </p:cNvPr>
          <p:cNvSpPr txBox="1"/>
          <p:nvPr/>
        </p:nvSpPr>
        <p:spPr>
          <a:xfrm>
            <a:off x="575323" y="3784600"/>
            <a:ext cx="2705049" cy="671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1679"/>
              </a:lnSpc>
            </a:pPr>
            <a:r>
              <a:rPr lang="en-US" sz="1867" b="1" dirty="0">
                <a:solidFill>
                  <a:srgbClr val="A72B77"/>
                </a:solidFill>
                <a:latin typeface="Poppins"/>
                <a:ea typeface="Poppins"/>
                <a:cs typeface="Poppins"/>
                <a:sym typeface="Poppins"/>
              </a:rPr>
              <a:t>APEL Ste Marie</a:t>
            </a:r>
          </a:p>
          <a:p>
            <a:pPr algn="ctr" defTabSz="609630">
              <a:lnSpc>
                <a:spcPts val="1679"/>
              </a:lnSpc>
            </a:pPr>
            <a:endParaRPr lang="en-US" sz="1867" dirty="0">
              <a:solidFill>
                <a:srgbClr val="173D7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 defTabSz="609630">
              <a:lnSpc>
                <a:spcPts val="1679"/>
              </a:lnSpc>
            </a:pPr>
            <a:r>
              <a:rPr lang="en-US" sz="1867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12,00 €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ECE24A52-BBCE-C343-E956-78CCF1EDF178}"/>
              </a:ext>
            </a:extLst>
          </p:cNvPr>
          <p:cNvSpPr txBox="1"/>
          <p:nvPr/>
        </p:nvSpPr>
        <p:spPr>
          <a:xfrm>
            <a:off x="3492552" y="3739996"/>
            <a:ext cx="2705049" cy="671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1679"/>
              </a:lnSpc>
            </a:pPr>
            <a:r>
              <a:rPr lang="en-US" sz="1867" b="1" dirty="0">
                <a:solidFill>
                  <a:srgbClr val="A72B77"/>
                </a:solidFill>
                <a:latin typeface="Poppins"/>
                <a:ea typeface="Poppins"/>
                <a:cs typeface="Poppins"/>
                <a:sym typeface="Poppins"/>
              </a:rPr>
              <a:t>APEL Essonne</a:t>
            </a:r>
          </a:p>
          <a:p>
            <a:pPr algn="ctr" defTabSz="609630">
              <a:lnSpc>
                <a:spcPts val="1679"/>
              </a:lnSpc>
            </a:pPr>
            <a:endParaRPr lang="en-US" sz="1867" dirty="0">
              <a:solidFill>
                <a:srgbClr val="173D7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 defTabSz="609630">
              <a:lnSpc>
                <a:spcPts val="1679"/>
              </a:lnSpc>
            </a:pPr>
            <a:r>
              <a:rPr lang="en-US" sz="1867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14,00€ </a:t>
            </a:r>
            <a:r>
              <a:rPr lang="en-US" sz="1200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(4,71€)</a:t>
            </a:r>
            <a:endParaRPr lang="en-US" sz="933" dirty="0">
              <a:solidFill>
                <a:srgbClr val="173D7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2ABEED-7DDB-06F8-E4BC-70C7570D7B7A}"/>
              </a:ext>
            </a:extLst>
          </p:cNvPr>
          <p:cNvSpPr/>
          <p:nvPr/>
        </p:nvSpPr>
        <p:spPr>
          <a:xfrm>
            <a:off x="1014154" y="4546602"/>
            <a:ext cx="1921619" cy="1781728"/>
          </a:xfrm>
          <a:prstGeom prst="rect">
            <a:avLst/>
          </a:prstGeo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fr-FR" sz="1200" dirty="0">
                <a:solidFill>
                  <a:prstClr val="white"/>
                </a:solidFill>
                <a:latin typeface="Calibri"/>
              </a:rPr>
              <a:t>Soutien aux projets de la communauté éducative</a:t>
            </a:r>
          </a:p>
          <a:p>
            <a:pPr algn="ctr" defTabSz="609630"/>
            <a:endParaRPr lang="fr-FR" sz="1200" dirty="0">
              <a:solidFill>
                <a:prstClr val="white"/>
              </a:solidFill>
              <a:latin typeface="Calibri"/>
            </a:endParaRPr>
          </a:p>
          <a:p>
            <a:pPr algn="ctr" defTabSz="609630"/>
            <a:r>
              <a:rPr lang="fr-FR" sz="1200" dirty="0">
                <a:solidFill>
                  <a:prstClr val="white"/>
                </a:solidFill>
                <a:latin typeface="Calibri"/>
              </a:rPr>
              <a:t>Animations de la communauté éducative</a:t>
            </a:r>
          </a:p>
          <a:p>
            <a:pPr algn="ctr" defTabSz="609630"/>
            <a:endParaRPr lang="fr-FR" sz="1200" dirty="0">
              <a:solidFill>
                <a:prstClr val="white"/>
              </a:solidFill>
              <a:latin typeface="Calibri"/>
            </a:endParaRPr>
          </a:p>
          <a:p>
            <a:pPr algn="ctr" defTabSz="609630"/>
            <a:r>
              <a:rPr lang="fr-FR" sz="1200" dirty="0">
                <a:solidFill>
                  <a:prstClr val="white"/>
                </a:solidFill>
                <a:latin typeface="Calibri"/>
              </a:rPr>
              <a:t>Services directs aux familles</a:t>
            </a:r>
          </a:p>
          <a:p>
            <a:pPr algn="ctr" defTabSz="609630"/>
            <a:endParaRPr lang="fr-FR" sz="1200" dirty="0">
              <a:solidFill>
                <a:prstClr val="white"/>
              </a:solidFill>
              <a:latin typeface="Calibri"/>
            </a:endParaRPr>
          </a:p>
          <a:p>
            <a:pPr algn="ctr" defTabSz="609630"/>
            <a:r>
              <a:rPr lang="fr-FR" sz="1200" dirty="0">
                <a:solidFill>
                  <a:prstClr val="white"/>
                </a:solidFill>
                <a:latin typeface="Calibri"/>
              </a:rPr>
              <a:t>Représentations locales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11DE8E-8190-9FD4-E9E7-85DBB13CE929}"/>
              </a:ext>
            </a:extLst>
          </p:cNvPr>
          <p:cNvSpPr/>
          <p:nvPr/>
        </p:nvSpPr>
        <p:spPr>
          <a:xfrm>
            <a:off x="3647096" y="4501629"/>
            <a:ext cx="2306093" cy="2246809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fr-FR" sz="1100" dirty="0">
                <a:solidFill>
                  <a:prstClr val="white"/>
                </a:solidFill>
                <a:latin typeface="Calibri"/>
              </a:rPr>
              <a:t>Solidarités, aides financières départementales</a:t>
            </a:r>
          </a:p>
          <a:p>
            <a:pPr algn="ctr" defTabSz="609630"/>
            <a:endParaRPr lang="fr-FR" sz="1100" dirty="0">
              <a:solidFill>
                <a:prstClr val="white"/>
              </a:solidFill>
              <a:latin typeface="Calibri"/>
            </a:endParaRPr>
          </a:p>
          <a:p>
            <a:pPr algn="ctr" defTabSz="609630"/>
            <a:r>
              <a:rPr lang="fr-FR" sz="1100" dirty="0">
                <a:solidFill>
                  <a:prstClr val="white"/>
                </a:solidFill>
                <a:latin typeface="Calibri"/>
              </a:rPr>
              <a:t>Formations des élus toute l’année</a:t>
            </a:r>
          </a:p>
          <a:p>
            <a:pPr algn="ctr" defTabSz="609630"/>
            <a:endParaRPr lang="fr-FR" sz="1100" dirty="0">
              <a:solidFill>
                <a:prstClr val="white"/>
              </a:solidFill>
              <a:latin typeface="Calibri"/>
            </a:endParaRPr>
          </a:p>
          <a:p>
            <a:pPr algn="ctr" defTabSz="609630"/>
            <a:r>
              <a:rPr lang="fr-FR" sz="1100" dirty="0">
                <a:solidFill>
                  <a:prstClr val="white"/>
                </a:solidFill>
                <a:latin typeface="Calibri"/>
              </a:rPr>
              <a:t>Offre de masse (impression livrets, conférences…) et actions de santé (ADAPE, ORL, OPHTAKMO…)</a:t>
            </a:r>
          </a:p>
          <a:p>
            <a:pPr algn="ctr" defTabSz="609630"/>
            <a:endParaRPr lang="fr-FR" sz="1100" dirty="0">
              <a:solidFill>
                <a:prstClr val="white"/>
              </a:solidFill>
              <a:latin typeface="Calibri"/>
            </a:endParaRPr>
          </a:p>
          <a:p>
            <a:pPr algn="ctr" defTabSz="609630"/>
            <a:r>
              <a:rPr lang="fr-FR" sz="1100" dirty="0">
                <a:solidFill>
                  <a:prstClr val="white"/>
                </a:solidFill>
                <a:latin typeface="Calibri"/>
              </a:rPr>
              <a:t>Représentations départementales</a:t>
            </a:r>
          </a:p>
          <a:p>
            <a:pPr algn="ctr" defTabSz="609630"/>
            <a:endParaRPr lang="fr-FR" sz="1100" dirty="0">
              <a:solidFill>
                <a:prstClr val="white"/>
              </a:solidFill>
              <a:latin typeface="Calibri"/>
            </a:endParaRPr>
          </a:p>
          <a:p>
            <a:pPr algn="ctr" defTabSz="609630"/>
            <a:r>
              <a:rPr lang="fr-FR" sz="1100" dirty="0">
                <a:solidFill>
                  <a:prstClr val="white"/>
                </a:solidFill>
                <a:latin typeface="Calibri"/>
              </a:rPr>
              <a:t>Permanence 1,5J/</a:t>
            </a:r>
            <a:r>
              <a:rPr lang="fr-FR" sz="1100" dirty="0" err="1">
                <a:solidFill>
                  <a:prstClr val="white"/>
                </a:solidFill>
                <a:latin typeface="Calibri"/>
              </a:rPr>
              <a:t>sem</a:t>
            </a:r>
            <a:endParaRPr lang="fr-FR" sz="11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Flèche angle droit à deux pointes 17">
            <a:extLst>
              <a:ext uri="{FF2B5EF4-FFF2-40B4-BE49-F238E27FC236}">
                <a16:creationId xmlns:a16="http://schemas.microsoft.com/office/drawing/2014/main" id="{1A495A84-6D03-18FA-B46C-BC41BD905139}"/>
              </a:ext>
            </a:extLst>
          </p:cNvPr>
          <p:cNvSpPr/>
          <p:nvPr/>
        </p:nvSpPr>
        <p:spPr>
          <a:xfrm rot="8150427">
            <a:off x="9125897" y="3409335"/>
            <a:ext cx="833377" cy="849667"/>
          </a:xfrm>
          <a:prstGeom prst="leftUpArrow">
            <a:avLst>
              <a:gd name="adj1" fmla="val 25000"/>
              <a:gd name="adj2" fmla="val 25000"/>
              <a:gd name="adj3" fmla="val 40577"/>
            </a:avLst>
          </a:prstGeom>
          <a:solidFill>
            <a:srgbClr val="8ACAA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fr-FR" sz="12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BAA6A5C5-25E8-1F2E-B57D-2BC9E078D8C3}"/>
              </a:ext>
            </a:extLst>
          </p:cNvPr>
          <p:cNvSpPr txBox="1"/>
          <p:nvPr/>
        </p:nvSpPr>
        <p:spPr>
          <a:xfrm>
            <a:off x="6343483" y="3537241"/>
            <a:ext cx="2705049" cy="88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1679"/>
              </a:lnSpc>
            </a:pPr>
            <a:r>
              <a:rPr lang="en-US" sz="1867" b="1" dirty="0" err="1">
                <a:solidFill>
                  <a:srgbClr val="A72B77"/>
                </a:solidFill>
                <a:latin typeface="Poppins"/>
                <a:ea typeface="Poppins"/>
                <a:cs typeface="Poppins"/>
                <a:sym typeface="Poppins"/>
              </a:rPr>
              <a:t>Apel</a:t>
            </a:r>
            <a:r>
              <a:rPr lang="en-US" sz="1867" b="1" dirty="0">
                <a:solidFill>
                  <a:srgbClr val="A72B7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ctr" defTabSz="609630">
              <a:lnSpc>
                <a:spcPts val="1679"/>
              </a:lnSpc>
            </a:pPr>
            <a:r>
              <a:rPr lang="en-US" sz="1867" b="1" dirty="0">
                <a:solidFill>
                  <a:srgbClr val="A72B77"/>
                </a:solidFill>
                <a:latin typeface="Poppins"/>
                <a:ea typeface="Poppins"/>
                <a:cs typeface="Poppins"/>
                <a:sym typeface="Poppins"/>
              </a:rPr>
              <a:t>Versailles</a:t>
            </a:r>
          </a:p>
          <a:p>
            <a:pPr algn="ctr" defTabSz="609630">
              <a:lnSpc>
                <a:spcPts val="1679"/>
              </a:lnSpc>
            </a:pPr>
            <a:endParaRPr lang="en-US" sz="1867" dirty="0">
              <a:solidFill>
                <a:srgbClr val="173D7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 defTabSz="609630">
              <a:lnSpc>
                <a:spcPts val="1679"/>
              </a:lnSpc>
            </a:pPr>
            <a:r>
              <a:rPr lang="en-US" sz="1867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9,29 € </a:t>
            </a:r>
            <a:r>
              <a:rPr lang="en-US" sz="1333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(1,49€)</a:t>
            </a:r>
            <a:endParaRPr lang="en-US" sz="1867" dirty="0">
              <a:solidFill>
                <a:srgbClr val="173D7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2A4F8259-17B9-480F-4CCA-54F3AB1518E5}"/>
              </a:ext>
            </a:extLst>
          </p:cNvPr>
          <p:cNvSpPr txBox="1"/>
          <p:nvPr/>
        </p:nvSpPr>
        <p:spPr>
          <a:xfrm>
            <a:off x="9704594" y="2677211"/>
            <a:ext cx="2077015" cy="88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1679"/>
              </a:lnSpc>
            </a:pPr>
            <a:r>
              <a:rPr lang="en-US" sz="1867" b="1" dirty="0" err="1">
                <a:solidFill>
                  <a:srgbClr val="A72B77"/>
                </a:solidFill>
                <a:latin typeface="Poppins"/>
                <a:ea typeface="Poppins"/>
                <a:cs typeface="Poppins"/>
                <a:sym typeface="Poppins"/>
              </a:rPr>
              <a:t>Financement</a:t>
            </a:r>
            <a:r>
              <a:rPr lang="en-US" sz="1867" b="1" dirty="0">
                <a:solidFill>
                  <a:srgbClr val="A72B77"/>
                </a:solidFill>
                <a:latin typeface="Poppins"/>
                <a:ea typeface="Poppins"/>
                <a:cs typeface="Poppins"/>
                <a:sym typeface="Poppins"/>
              </a:rPr>
              <a:t> Revue F&amp;E</a:t>
            </a:r>
          </a:p>
          <a:p>
            <a:pPr algn="ctr" defTabSz="609630">
              <a:lnSpc>
                <a:spcPts val="1679"/>
              </a:lnSpc>
            </a:pPr>
            <a:endParaRPr lang="en-US" sz="1867" dirty="0">
              <a:solidFill>
                <a:srgbClr val="173D7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 defTabSz="609630">
              <a:lnSpc>
                <a:spcPts val="1679"/>
              </a:lnSpc>
            </a:pPr>
            <a:r>
              <a:rPr lang="en-US" sz="1867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4,80 €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8B105D-A7BA-C416-B180-A7A2455B43AB}"/>
              </a:ext>
            </a:extLst>
          </p:cNvPr>
          <p:cNvSpPr/>
          <p:nvPr/>
        </p:nvSpPr>
        <p:spPr>
          <a:xfrm>
            <a:off x="6409780" y="4476699"/>
            <a:ext cx="2672605" cy="1280539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fr-FR" sz="1200" dirty="0">
                <a:solidFill>
                  <a:prstClr val="white"/>
                </a:solidFill>
                <a:latin typeface="Calibri"/>
              </a:rPr>
              <a:t>Solidarités, aides financières </a:t>
            </a:r>
            <a:r>
              <a:rPr lang="fr-FR" sz="1200" dirty="0" err="1">
                <a:solidFill>
                  <a:prstClr val="white"/>
                </a:solidFill>
                <a:latin typeface="Calibri"/>
              </a:rPr>
              <a:t>acad</a:t>
            </a:r>
            <a:endParaRPr lang="fr-FR" sz="1200" dirty="0">
              <a:solidFill>
                <a:prstClr val="white"/>
              </a:solidFill>
              <a:latin typeface="Calibri"/>
            </a:endParaRPr>
          </a:p>
          <a:p>
            <a:pPr algn="ctr" defTabSz="609630"/>
            <a:endParaRPr lang="fr-FR" sz="1200" dirty="0">
              <a:solidFill>
                <a:prstClr val="white"/>
              </a:solidFill>
              <a:latin typeface="Calibri"/>
            </a:endParaRPr>
          </a:p>
          <a:p>
            <a:pPr algn="ctr" defTabSz="609630"/>
            <a:r>
              <a:rPr lang="fr-FR" sz="1200" dirty="0">
                <a:solidFill>
                  <a:prstClr val="white"/>
                </a:solidFill>
                <a:latin typeface="Calibri"/>
              </a:rPr>
              <a:t>Passeport orientation, salons de l’orientation</a:t>
            </a:r>
          </a:p>
          <a:p>
            <a:pPr algn="ctr" defTabSz="609630"/>
            <a:endParaRPr lang="fr-FR" sz="1200" dirty="0">
              <a:solidFill>
                <a:prstClr val="white"/>
              </a:solidFill>
              <a:latin typeface="Calibri"/>
            </a:endParaRPr>
          </a:p>
          <a:p>
            <a:pPr algn="ctr" defTabSz="609630"/>
            <a:r>
              <a:rPr lang="fr-FR" sz="1200" dirty="0">
                <a:solidFill>
                  <a:prstClr val="white"/>
                </a:solidFill>
                <a:latin typeface="Calibri"/>
              </a:rPr>
              <a:t>Représentations académiques/régionales</a:t>
            </a:r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4C2AC8B1-1F18-14B1-893B-B7C15BFF2CB8}"/>
              </a:ext>
            </a:extLst>
          </p:cNvPr>
          <p:cNvSpPr txBox="1"/>
          <p:nvPr/>
        </p:nvSpPr>
        <p:spPr>
          <a:xfrm>
            <a:off x="9350815" y="3938723"/>
            <a:ext cx="2705049" cy="88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1679"/>
              </a:lnSpc>
            </a:pPr>
            <a:r>
              <a:rPr lang="en-US" sz="1867" b="1" dirty="0">
                <a:solidFill>
                  <a:srgbClr val="A72B77"/>
                </a:solidFill>
                <a:latin typeface="Poppins"/>
                <a:ea typeface="Poppins"/>
                <a:cs typeface="Poppins"/>
                <a:sym typeface="Poppins"/>
              </a:rPr>
              <a:t>APEL </a:t>
            </a:r>
          </a:p>
          <a:p>
            <a:pPr algn="ctr" defTabSz="609630">
              <a:lnSpc>
                <a:spcPts val="1679"/>
              </a:lnSpc>
            </a:pPr>
            <a:r>
              <a:rPr lang="en-US" sz="1867" b="1" dirty="0">
                <a:solidFill>
                  <a:srgbClr val="A72B77"/>
                </a:solidFill>
                <a:latin typeface="Poppins"/>
                <a:ea typeface="Poppins"/>
                <a:cs typeface="Poppins"/>
                <a:sym typeface="Poppins"/>
              </a:rPr>
              <a:t>Nationale</a:t>
            </a:r>
          </a:p>
          <a:p>
            <a:pPr algn="ctr" defTabSz="609630">
              <a:lnSpc>
                <a:spcPts val="1679"/>
              </a:lnSpc>
            </a:pPr>
            <a:endParaRPr lang="en-US" sz="1867" dirty="0">
              <a:solidFill>
                <a:srgbClr val="173D7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 defTabSz="609630">
              <a:lnSpc>
                <a:spcPts val="1679"/>
              </a:lnSpc>
            </a:pPr>
            <a:r>
              <a:rPr lang="en-US" sz="1867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3,00 €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4FE71B8-0CF8-D17C-BCB2-CCFB308A35EA}"/>
              </a:ext>
            </a:extLst>
          </p:cNvPr>
          <p:cNvSpPr/>
          <p:nvPr/>
        </p:nvSpPr>
        <p:spPr>
          <a:xfrm>
            <a:off x="9704594" y="4953000"/>
            <a:ext cx="1958875" cy="1795438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fr-FR" sz="1200" dirty="0">
                <a:solidFill>
                  <a:prstClr val="white"/>
                </a:solidFill>
                <a:latin typeface="Calibri"/>
              </a:rPr>
              <a:t>Solidarités, aides financières </a:t>
            </a:r>
          </a:p>
          <a:p>
            <a:pPr algn="ctr" defTabSz="609630"/>
            <a:endParaRPr lang="fr-FR" sz="1200" dirty="0">
              <a:solidFill>
                <a:prstClr val="white"/>
              </a:solidFill>
              <a:latin typeface="Calibri"/>
            </a:endParaRPr>
          </a:p>
          <a:p>
            <a:pPr algn="ctr" defTabSz="609630"/>
            <a:r>
              <a:rPr lang="fr-FR" sz="1200" dirty="0">
                <a:solidFill>
                  <a:prstClr val="white"/>
                </a:solidFill>
                <a:latin typeface="Calibri"/>
              </a:rPr>
              <a:t>Ligne Info Parents</a:t>
            </a:r>
          </a:p>
          <a:p>
            <a:pPr algn="ctr" defTabSz="609630"/>
            <a:endParaRPr lang="fr-FR" sz="1200" dirty="0">
              <a:solidFill>
                <a:prstClr val="white"/>
              </a:solidFill>
              <a:latin typeface="Calibri"/>
            </a:endParaRPr>
          </a:p>
          <a:p>
            <a:pPr algn="ctr" defTabSz="609630"/>
            <a:r>
              <a:rPr lang="fr-FR" sz="1200" dirty="0">
                <a:solidFill>
                  <a:prstClr val="white"/>
                </a:solidFill>
                <a:latin typeface="Calibri"/>
              </a:rPr>
              <a:t>Site Internet</a:t>
            </a:r>
          </a:p>
          <a:p>
            <a:pPr algn="ctr" defTabSz="609630"/>
            <a:endParaRPr lang="fr-FR" sz="1200" dirty="0">
              <a:solidFill>
                <a:prstClr val="white"/>
              </a:solidFill>
              <a:latin typeface="Calibri"/>
            </a:endParaRPr>
          </a:p>
          <a:p>
            <a:pPr algn="ctr" defTabSz="609630"/>
            <a:r>
              <a:rPr lang="fr-FR" sz="1200" dirty="0">
                <a:solidFill>
                  <a:prstClr val="white"/>
                </a:solidFill>
                <a:latin typeface="Calibri"/>
              </a:rPr>
              <a:t>Partenariats nationaux</a:t>
            </a:r>
          </a:p>
          <a:p>
            <a:pPr algn="ctr" defTabSz="609630"/>
            <a:endParaRPr lang="fr-FR" sz="1200" dirty="0">
              <a:solidFill>
                <a:prstClr val="white"/>
              </a:solidFill>
              <a:latin typeface="Calibri"/>
            </a:endParaRPr>
          </a:p>
          <a:p>
            <a:pPr algn="ctr" defTabSz="609630"/>
            <a:r>
              <a:rPr lang="fr-FR" sz="1200" dirty="0">
                <a:solidFill>
                  <a:prstClr val="white"/>
                </a:solidFill>
                <a:latin typeface="Calibri"/>
              </a:rPr>
              <a:t>Représentations Nationales</a:t>
            </a:r>
          </a:p>
        </p:txBody>
      </p:sp>
      <p:sp>
        <p:nvSpPr>
          <p:cNvPr id="29" name="Flèche vers le bas 28">
            <a:extLst>
              <a:ext uri="{FF2B5EF4-FFF2-40B4-BE49-F238E27FC236}">
                <a16:creationId xmlns:a16="http://schemas.microsoft.com/office/drawing/2014/main" id="{00B2F8B9-0453-4E4C-D319-D3F4F9D015A2}"/>
              </a:ext>
            </a:extLst>
          </p:cNvPr>
          <p:cNvSpPr/>
          <p:nvPr/>
        </p:nvSpPr>
        <p:spPr>
          <a:xfrm>
            <a:off x="1431250" y="2695736"/>
            <a:ext cx="321841" cy="797217"/>
          </a:xfrm>
          <a:prstGeom prst="downArrow">
            <a:avLst/>
          </a:prstGeom>
          <a:solidFill>
            <a:srgbClr val="8ACAA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fr-FR" sz="1200" dirty="0">
                <a:solidFill>
                  <a:prstClr val="white"/>
                </a:solidFill>
                <a:latin typeface="Calibri"/>
              </a:rPr>
              <a:t>v</a:t>
            </a:r>
          </a:p>
        </p:txBody>
      </p:sp>
      <p:sp>
        <p:nvSpPr>
          <p:cNvPr id="30" name="Flèche vers le bas 29">
            <a:extLst>
              <a:ext uri="{FF2B5EF4-FFF2-40B4-BE49-F238E27FC236}">
                <a16:creationId xmlns:a16="http://schemas.microsoft.com/office/drawing/2014/main" id="{3E53BFEA-C1B7-CA2D-E637-C69794BDCEE7}"/>
              </a:ext>
            </a:extLst>
          </p:cNvPr>
          <p:cNvSpPr/>
          <p:nvPr/>
        </p:nvSpPr>
        <p:spPr>
          <a:xfrm rot="16200000">
            <a:off x="3254165" y="3489466"/>
            <a:ext cx="321841" cy="797217"/>
          </a:xfrm>
          <a:prstGeom prst="downArrow">
            <a:avLst/>
          </a:prstGeom>
          <a:solidFill>
            <a:srgbClr val="8ACAA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fr-FR" sz="1200" dirty="0">
                <a:solidFill>
                  <a:prstClr val="white"/>
                </a:solidFill>
                <a:latin typeface="Calibri"/>
              </a:rPr>
              <a:t>v</a:t>
            </a:r>
          </a:p>
        </p:txBody>
      </p:sp>
      <p:sp>
        <p:nvSpPr>
          <p:cNvPr id="26" name="Freeform 20">
            <a:extLst>
              <a:ext uri="{FF2B5EF4-FFF2-40B4-BE49-F238E27FC236}">
                <a16:creationId xmlns:a16="http://schemas.microsoft.com/office/drawing/2014/main" id="{CA35A915-6958-D273-DF05-C8E0F8166856}"/>
              </a:ext>
            </a:extLst>
          </p:cNvPr>
          <p:cNvSpPr/>
          <p:nvPr/>
        </p:nvSpPr>
        <p:spPr>
          <a:xfrm>
            <a:off x="3337966" y="1685345"/>
            <a:ext cx="764141" cy="764141"/>
          </a:xfrm>
          <a:custGeom>
            <a:avLst/>
            <a:gdLst/>
            <a:ahLst/>
            <a:cxnLst/>
            <a:rect l="l" t="t" r="r" b="b"/>
            <a:pathLst>
              <a:path w="1146212" h="1146212">
                <a:moveTo>
                  <a:pt x="0" y="0"/>
                </a:moveTo>
                <a:lnTo>
                  <a:pt x="1146212" y="0"/>
                </a:lnTo>
                <a:lnTo>
                  <a:pt x="1146212" y="1146212"/>
                </a:lnTo>
                <a:lnTo>
                  <a:pt x="0" y="114621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Freeform 21">
            <a:extLst>
              <a:ext uri="{FF2B5EF4-FFF2-40B4-BE49-F238E27FC236}">
                <a16:creationId xmlns:a16="http://schemas.microsoft.com/office/drawing/2014/main" id="{433B0398-B256-C99A-706B-65C6D870D40F}"/>
              </a:ext>
            </a:extLst>
          </p:cNvPr>
          <p:cNvSpPr/>
          <p:nvPr/>
        </p:nvSpPr>
        <p:spPr>
          <a:xfrm>
            <a:off x="3089955" y="953503"/>
            <a:ext cx="764141" cy="764141"/>
          </a:xfrm>
          <a:custGeom>
            <a:avLst/>
            <a:gdLst/>
            <a:ahLst/>
            <a:cxnLst/>
            <a:rect l="l" t="t" r="r" b="b"/>
            <a:pathLst>
              <a:path w="1146212" h="1146212">
                <a:moveTo>
                  <a:pt x="0" y="0"/>
                </a:moveTo>
                <a:lnTo>
                  <a:pt x="1146212" y="0"/>
                </a:lnTo>
                <a:lnTo>
                  <a:pt x="1146212" y="1146212"/>
                </a:lnTo>
                <a:lnTo>
                  <a:pt x="0" y="1146212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Freeform 22">
            <a:extLst>
              <a:ext uri="{FF2B5EF4-FFF2-40B4-BE49-F238E27FC236}">
                <a16:creationId xmlns:a16="http://schemas.microsoft.com/office/drawing/2014/main" id="{83036DE7-BA26-C32C-B214-7964CAD6890A}"/>
              </a:ext>
            </a:extLst>
          </p:cNvPr>
          <p:cNvSpPr/>
          <p:nvPr/>
        </p:nvSpPr>
        <p:spPr>
          <a:xfrm>
            <a:off x="2779418" y="2004459"/>
            <a:ext cx="764141" cy="764141"/>
          </a:xfrm>
          <a:custGeom>
            <a:avLst/>
            <a:gdLst/>
            <a:ahLst/>
            <a:cxnLst/>
            <a:rect l="l" t="t" r="r" b="b"/>
            <a:pathLst>
              <a:path w="1146212" h="1146212">
                <a:moveTo>
                  <a:pt x="0" y="0"/>
                </a:moveTo>
                <a:lnTo>
                  <a:pt x="1146212" y="0"/>
                </a:lnTo>
                <a:lnTo>
                  <a:pt x="1146212" y="1146212"/>
                </a:lnTo>
                <a:lnTo>
                  <a:pt x="0" y="11462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Freeform 23">
            <a:extLst>
              <a:ext uri="{FF2B5EF4-FFF2-40B4-BE49-F238E27FC236}">
                <a16:creationId xmlns:a16="http://schemas.microsoft.com/office/drawing/2014/main" id="{9F2C5954-E703-D2AC-75BC-3416B38E5761}"/>
              </a:ext>
            </a:extLst>
          </p:cNvPr>
          <p:cNvSpPr/>
          <p:nvPr/>
        </p:nvSpPr>
        <p:spPr>
          <a:xfrm>
            <a:off x="2602465" y="1299026"/>
            <a:ext cx="764141" cy="764141"/>
          </a:xfrm>
          <a:custGeom>
            <a:avLst/>
            <a:gdLst/>
            <a:ahLst/>
            <a:cxnLst/>
            <a:rect l="l" t="t" r="r" b="b"/>
            <a:pathLst>
              <a:path w="1146212" h="1146212">
                <a:moveTo>
                  <a:pt x="0" y="0"/>
                </a:moveTo>
                <a:lnTo>
                  <a:pt x="1146212" y="0"/>
                </a:lnTo>
                <a:lnTo>
                  <a:pt x="1146212" y="1146212"/>
                </a:lnTo>
                <a:lnTo>
                  <a:pt x="0" y="11462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TextBox 6">
            <a:extLst>
              <a:ext uri="{FF2B5EF4-FFF2-40B4-BE49-F238E27FC236}">
                <a16:creationId xmlns:a16="http://schemas.microsoft.com/office/drawing/2014/main" id="{D4C64BA0-E027-5A88-0D9C-3681B945AC72}"/>
              </a:ext>
            </a:extLst>
          </p:cNvPr>
          <p:cNvSpPr txBox="1"/>
          <p:nvPr/>
        </p:nvSpPr>
        <p:spPr>
          <a:xfrm>
            <a:off x="2902843" y="278480"/>
            <a:ext cx="6386314" cy="8442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360"/>
              </a:lnSpc>
            </a:pPr>
            <a:r>
              <a:rPr lang="en-US" sz="2400" b="1" dirty="0">
                <a:solidFill>
                  <a:srgbClr val="173D76"/>
                </a:solidFill>
                <a:latin typeface="+mj-lt"/>
                <a:ea typeface="Poppins Bold"/>
                <a:cs typeface="Poppins Bold"/>
                <a:sym typeface="Poppins Bold"/>
              </a:rPr>
              <a:t>LA COTISATION </a:t>
            </a:r>
          </a:p>
          <a:p>
            <a:pPr algn="ctr" defTabSz="609630">
              <a:lnSpc>
                <a:spcPts val="3360"/>
              </a:lnSpc>
            </a:pPr>
            <a:r>
              <a:rPr lang="en-US" sz="2400" b="1" dirty="0">
                <a:solidFill>
                  <a:srgbClr val="173D76"/>
                </a:solidFill>
                <a:latin typeface="+mj-lt"/>
                <a:ea typeface="Poppins Bold"/>
                <a:cs typeface="Poppins Bold"/>
                <a:sym typeface="Poppins Bold"/>
              </a:rPr>
              <a:t>DE L’APEL SAINTE-MARIE (fictive)</a:t>
            </a:r>
          </a:p>
        </p:txBody>
      </p:sp>
      <p:sp>
        <p:nvSpPr>
          <p:cNvPr id="38" name="AutoShape 7">
            <a:extLst>
              <a:ext uri="{FF2B5EF4-FFF2-40B4-BE49-F238E27FC236}">
                <a16:creationId xmlns:a16="http://schemas.microsoft.com/office/drawing/2014/main" id="{A5B8C547-135C-0B77-2221-A81781BF0D67}"/>
              </a:ext>
            </a:extLst>
          </p:cNvPr>
          <p:cNvSpPr/>
          <p:nvPr/>
        </p:nvSpPr>
        <p:spPr>
          <a:xfrm flipH="1" flipV="1">
            <a:off x="4688085" y="705947"/>
            <a:ext cx="2815828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fr-FR" sz="12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9" name="Tableau 38">
            <a:extLst>
              <a:ext uri="{FF2B5EF4-FFF2-40B4-BE49-F238E27FC236}">
                <a16:creationId xmlns:a16="http://schemas.microsoft.com/office/drawing/2014/main" id="{385D8F0F-DA98-174C-CBC9-36FE635D8E92}"/>
              </a:ext>
            </a:extLst>
          </p:cNvPr>
          <p:cNvGraphicFramePr>
            <a:graphicFrameLocks noGrp="1"/>
          </p:cNvGraphicFramePr>
          <p:nvPr/>
        </p:nvGraphicFramePr>
        <p:xfrm>
          <a:off x="479741" y="1833546"/>
          <a:ext cx="2091593" cy="7338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91593">
                  <a:extLst>
                    <a:ext uri="{9D8B030D-6E8A-4147-A177-3AD203B41FA5}">
                      <a16:colId xmlns:a16="http://schemas.microsoft.com/office/drawing/2014/main" val="3459092931"/>
                    </a:ext>
                  </a:extLst>
                </a:gridCol>
              </a:tblGrid>
              <a:tr h="347243">
                <a:tc>
                  <a:txBody>
                    <a:bodyPr/>
                    <a:lstStyle/>
                    <a:p>
                      <a:pPr algn="ctr"/>
                      <a:r>
                        <a:rPr lang="fr-FR" sz="1600" i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Poppins Bold Italics" panose="020B0604020202020204" charset="0"/>
                          <a:cs typeface="Poppins Bold Italics" panose="020B0604020202020204" charset="0"/>
                        </a:rPr>
                        <a:t>Cotisation APEL</a:t>
                      </a: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1951768849"/>
                  </a:ext>
                </a:extLst>
              </a:tr>
              <a:tr h="386573">
                <a:tc>
                  <a:txBody>
                    <a:bodyPr/>
                    <a:lstStyle/>
                    <a:p>
                      <a:pPr algn="ctr"/>
                      <a:r>
                        <a:rPr lang="fr-FR" sz="1600" i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Poppins Bold Italics" panose="020B0604020202020204" charset="0"/>
                          <a:cs typeface="Poppins Bold Italics" panose="020B0604020202020204" charset="0"/>
                        </a:rPr>
                        <a:t>26,00 €</a:t>
                      </a: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4029005487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B3C3F394-CE62-4E50-323C-7D435C9BBB6E}"/>
              </a:ext>
            </a:extLst>
          </p:cNvPr>
          <p:cNvSpPr txBox="1"/>
          <p:nvPr/>
        </p:nvSpPr>
        <p:spPr>
          <a:xfrm>
            <a:off x="2997574" y="3448100"/>
            <a:ext cx="7857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/>
            <a:r>
              <a:rPr lang="fr-FR" sz="1600" b="1" i="1" dirty="0">
                <a:solidFill>
                  <a:srgbClr val="FF0000"/>
                </a:solidFill>
                <a:latin typeface="Calibri"/>
              </a:rPr>
              <a:t>adhère</a:t>
            </a:r>
          </a:p>
        </p:txBody>
      </p:sp>
      <p:sp>
        <p:nvSpPr>
          <p:cNvPr id="10" name="Flèche vers le bas 9">
            <a:extLst>
              <a:ext uri="{FF2B5EF4-FFF2-40B4-BE49-F238E27FC236}">
                <a16:creationId xmlns:a16="http://schemas.microsoft.com/office/drawing/2014/main" id="{C08BED90-BB6E-0588-A5C4-AEFE39272EE6}"/>
              </a:ext>
            </a:extLst>
          </p:cNvPr>
          <p:cNvSpPr/>
          <p:nvPr/>
        </p:nvSpPr>
        <p:spPr>
          <a:xfrm rot="16200000">
            <a:off x="6248860" y="3456068"/>
            <a:ext cx="321841" cy="797217"/>
          </a:xfrm>
          <a:prstGeom prst="downArrow">
            <a:avLst/>
          </a:prstGeom>
          <a:solidFill>
            <a:srgbClr val="8ACAA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fr-FR" sz="1200" dirty="0">
                <a:solidFill>
                  <a:prstClr val="white"/>
                </a:solidFill>
                <a:latin typeface="Calibri"/>
              </a:rPr>
              <a:t>v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3E9A84D-F7BE-8513-B181-AAFCB3AF84F3}"/>
              </a:ext>
            </a:extLst>
          </p:cNvPr>
          <p:cNvSpPr txBox="1"/>
          <p:nvPr/>
        </p:nvSpPr>
        <p:spPr>
          <a:xfrm>
            <a:off x="5992269" y="3414702"/>
            <a:ext cx="7857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/>
            <a:r>
              <a:rPr lang="fr-FR" sz="1600" b="1" i="1" dirty="0">
                <a:solidFill>
                  <a:srgbClr val="FF0000"/>
                </a:solidFill>
                <a:latin typeface="Calibri"/>
              </a:rPr>
              <a:t>adhère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184</Words>
  <Application>Microsoft Macintosh PowerPoint</Application>
  <PresentationFormat>Grand écran</PresentationFormat>
  <Paragraphs>70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Poppins</vt:lpstr>
      <vt:lpstr>Poppins Bold Italics</vt:lpstr>
      <vt:lpstr>Office Theme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Arnaud Moore</dc:creator>
  <cp:lastModifiedBy>Arnaud Moore</cp:lastModifiedBy>
  <cp:revision>1</cp:revision>
  <dcterms:created xsi:type="dcterms:W3CDTF">2026-09-17T12:38:36Z</dcterms:created>
  <dcterms:modified xsi:type="dcterms:W3CDTF">2026-09-17T12:41:34Z</dcterms:modified>
</cp:coreProperties>
</file>