
<file path=[Content_Types].xml><?xml version="1.0" encoding="utf-8"?>
<Types xmlns="http://schemas.openxmlformats.org/package/2006/content-types">
  <Default Extension="bin" ContentType="application/vnd.openxmlformats-officedocument.oleObject"/>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18288000" cy="10287000"/>
  <p:notesSz cx="6858000" cy="9144000"/>
  <p:embeddedFontLst>
    <p:embeddedFont>
      <p:font typeface="Canva Sans" panose="020B0503030501040103" pitchFamily="34" charset="0"/>
      <p:regular r:id="rId45"/>
    </p:embeddedFont>
    <p:embeddedFont>
      <p:font typeface="Canva Sans Bold" panose="020B0803030501040103" pitchFamily="34" charset="0"/>
      <p:regular r:id="rId46"/>
      <p:bold r:id="rId47"/>
    </p:embeddedFont>
    <p:embeddedFont>
      <p:font typeface="IBM Plex Sans" panose="020B0503050203000203" pitchFamily="34" charset="0"/>
      <p:regular r:id="rId48"/>
      <p:bold r:id="rId49"/>
    </p:embeddedFont>
    <p:embeddedFont>
      <p:font typeface="IBM Plex Sans Bold" panose="020B0803050203000203" pitchFamily="34" charset="0"/>
      <p:regular r:id="rId50"/>
      <p:bold r:id="rId51"/>
    </p:embeddedFont>
    <p:embeddedFont>
      <p:font typeface="IBM Plex Sans Bold Italics" panose="020B0803050203000203" pitchFamily="34" charset="0"/>
      <p:regular r:id="rId52"/>
      <p:bold r:id="rId53"/>
      <p:italic r:id="rId54"/>
      <p:boldItalic r:id="rId55"/>
    </p:embeddedFont>
    <p:embeddedFont>
      <p:font typeface="IBM Plex Sans Condensed Bold" panose="020B0806050203000203" pitchFamily="34" charset="77"/>
      <p:regular r:id="rId56"/>
      <p:bold r:id="rId57"/>
    </p:embeddedFont>
    <p:embeddedFont>
      <p:font typeface="IBM Plex Sans Italics" panose="020B0503050203000203" pitchFamily="34" charset="0"/>
      <p:regular r:id="rId58"/>
      <p:italic r:id="rId59"/>
    </p:embeddedFont>
    <p:embeddedFont>
      <p:font typeface="Negrita Pro" pitchFamily="2" charset="77"/>
      <p:regular r:id="rId60"/>
    </p:embeddedFont>
    <p:embeddedFont>
      <p:font typeface="Placard Next Wide Bold" panose="020B0805020202020204" pitchFamily="34" charset="77"/>
      <p:regular r:id="rId61"/>
      <p:bold r:id="rId62"/>
    </p:embeddedFont>
    <p:embeddedFont>
      <p:font typeface="Poppins Bold"/>
      <p:regular r:id="rId63"/>
      <p:bold r:id="rId6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606" autoAdjust="0"/>
  </p:normalViewPr>
  <p:slideViewPr>
    <p:cSldViewPr>
      <p:cViewPr varScale="1">
        <p:scale>
          <a:sx n="76" d="100"/>
          <a:sy n="76" d="100"/>
        </p:scale>
        <p:origin x="968"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63" Type="http://schemas.openxmlformats.org/officeDocument/2006/relationships/font" Target="fonts/font19.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font" Target="fonts/font14.fntdata"/><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17.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56" Type="http://schemas.openxmlformats.org/officeDocument/2006/relationships/font" Target="fonts/font12.fntdata"/><Relationship Id="rId64" Type="http://schemas.openxmlformats.org/officeDocument/2006/relationships/font" Target="fonts/font20.fntdata"/><Relationship Id="rId8" Type="http://schemas.openxmlformats.org/officeDocument/2006/relationships/slide" Target="slides/slide7.xml"/><Relationship Id="rId51" Type="http://schemas.openxmlformats.org/officeDocument/2006/relationships/font" Target="fonts/font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59" Type="http://schemas.openxmlformats.org/officeDocument/2006/relationships/font" Target="fonts/font15.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0.fntdata"/><Relationship Id="rId62"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 Id="rId57" Type="http://schemas.openxmlformats.org/officeDocument/2006/relationships/font" Target="fonts/font13.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8.fntdata"/><Relationship Id="rId60" Type="http://schemas.openxmlformats.org/officeDocument/2006/relationships/font" Target="fonts/font16.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sv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sv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sv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sv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sv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sv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sv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oleObject" Target="../embeddings/oleObject1.bin"/></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oleObject" Target="../embeddings/oleObject2.bin"/></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oleObject" Target="../embeddings/oleObject3.bin"/></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oleObject" Target="../embeddings/oleObject3.bin"/></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38.svg"/><Relationship Id="rId4" Type="http://schemas.openxmlformats.org/officeDocument/2006/relationships/image" Target="../media/image37.sv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39.svg"/><Relationship Id="rId4" Type="http://schemas.openxmlformats.org/officeDocument/2006/relationships/image" Target="../media/image38.sv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41.gif"/><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2.png"/><Relationship Id="rId7" Type="http://schemas.openxmlformats.org/officeDocument/2006/relationships/image" Target="../media/image49.png"/><Relationship Id="rId2" Type="http://schemas.openxmlformats.org/officeDocument/2006/relationships/image" Target="../media/image45.sv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51.jpe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2.sv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2.sv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hyperlink" Target="https://www.service-public.fr/associations"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hyperlink" Target="https://www.service-public.fr/associations"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hyperlink" Target="https://www.service-public.fr/associations" TargetMode="External"/></Relationships>
</file>

<file path=ppt/slides/_rels/slide43.xml.rels><?xml version="1.0" encoding="UTF-8" standalone="yes"?>
<Relationships xmlns="http://schemas.openxmlformats.org/package/2006/relationships"><Relationship Id="rId8" Type="http://schemas.openxmlformats.org/officeDocument/2006/relationships/hyperlink" Target="mailto:permanent@apeldiocesecambrai.fr" TargetMode="External"/><Relationship Id="rId3" Type="http://schemas.openxmlformats.org/officeDocument/2006/relationships/image" Target="../media/image57.svg"/><Relationship Id="rId7" Type="http://schemas.openxmlformats.org/officeDocument/2006/relationships/image" Target="../media/image60.svg"/><Relationship Id="rId2" Type="http://schemas.openxmlformats.org/officeDocument/2006/relationships/image" Target="../media/image56.sv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59.svg"/><Relationship Id="rId4" Type="http://schemas.openxmlformats.org/officeDocument/2006/relationships/image" Target="../media/image58.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a:off x="0" y="5143500"/>
            <a:ext cx="18288000" cy="5143500"/>
            <a:chOff x="0" y="0"/>
            <a:chExt cx="4816593" cy="1354667"/>
          </a:xfrm>
        </p:grpSpPr>
        <p:sp>
          <p:nvSpPr>
            <p:cNvPr id="3" name="Freeform 3"/>
            <p:cNvSpPr/>
            <p:nvPr/>
          </p:nvSpPr>
          <p:spPr>
            <a:xfrm>
              <a:off x="0" y="0"/>
              <a:ext cx="4816592" cy="1354667"/>
            </a:xfrm>
            <a:custGeom>
              <a:avLst/>
              <a:gdLst/>
              <a:ahLst/>
              <a:cxnLst/>
              <a:rect l="l" t="t" r="r" b="b"/>
              <a:pathLst>
                <a:path w="4816592" h="1354667">
                  <a:moveTo>
                    <a:pt x="0" y="0"/>
                  </a:moveTo>
                  <a:lnTo>
                    <a:pt x="4816592" y="0"/>
                  </a:lnTo>
                  <a:lnTo>
                    <a:pt x="4816592" y="1354667"/>
                  </a:lnTo>
                  <a:lnTo>
                    <a:pt x="0" y="1354667"/>
                  </a:lnTo>
                  <a:close/>
                </a:path>
              </a:pathLst>
            </a:custGeom>
            <a:solidFill>
              <a:srgbClr val="32B0AB"/>
            </a:solidFill>
          </p:spPr>
          <p:txBody>
            <a:bodyPr/>
            <a:lstStyle/>
            <a:p>
              <a:endParaRPr lang="fr-FR"/>
            </a:p>
          </p:txBody>
        </p:sp>
        <p:sp>
          <p:nvSpPr>
            <p:cNvPr id="4" name="TextBox 4"/>
            <p:cNvSpPr txBox="1"/>
            <p:nvPr/>
          </p:nvSpPr>
          <p:spPr>
            <a:xfrm>
              <a:off x="0" y="-38100"/>
              <a:ext cx="4816593" cy="139276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028700" y="1028700"/>
            <a:ext cx="16230600" cy="8229600"/>
            <a:chOff x="0" y="0"/>
            <a:chExt cx="4274726" cy="2167467"/>
          </a:xfrm>
        </p:grpSpPr>
        <p:sp>
          <p:nvSpPr>
            <p:cNvPr id="6" name="Freeform 6"/>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solidFill>
              <a:srgbClr val="FFFFFF"/>
            </a:solidFill>
            <a:ln w="95250" cap="rnd">
              <a:solidFill>
                <a:srgbClr val="D9D9D9"/>
              </a:solidFill>
              <a:prstDash val="solid"/>
              <a:round/>
            </a:ln>
          </p:spPr>
          <p:txBody>
            <a:bodyPr/>
            <a:lstStyle/>
            <a:p>
              <a:endParaRPr lang="fr-FR"/>
            </a:p>
          </p:txBody>
        </p:sp>
        <p:sp>
          <p:nvSpPr>
            <p:cNvPr id="7" name="TextBox 7"/>
            <p:cNvSpPr txBox="1"/>
            <p:nvPr/>
          </p:nvSpPr>
          <p:spPr>
            <a:xfrm>
              <a:off x="0" y="-38100"/>
              <a:ext cx="4274726" cy="2205567"/>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9675916" y="1738146"/>
            <a:ext cx="6998489" cy="6810707"/>
          </a:xfrm>
          <a:custGeom>
            <a:avLst/>
            <a:gdLst/>
            <a:ahLst/>
            <a:cxnLst/>
            <a:rect l="l" t="t" r="r" b="b"/>
            <a:pathLst>
              <a:path w="6998489" h="6810707">
                <a:moveTo>
                  <a:pt x="0" y="0"/>
                </a:moveTo>
                <a:lnTo>
                  <a:pt x="6998489" y="0"/>
                </a:lnTo>
                <a:lnTo>
                  <a:pt x="6998489" y="6810708"/>
                </a:lnTo>
                <a:lnTo>
                  <a:pt x="0" y="681070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9" name="AutoShape 9"/>
          <p:cNvSpPr/>
          <p:nvPr/>
        </p:nvSpPr>
        <p:spPr>
          <a:xfrm>
            <a:off x="1028700" y="7265316"/>
            <a:ext cx="8169926" cy="0"/>
          </a:xfrm>
          <a:prstGeom prst="line">
            <a:avLst/>
          </a:prstGeom>
          <a:ln w="19050" cap="flat">
            <a:solidFill>
              <a:srgbClr val="000000"/>
            </a:solidFill>
            <a:prstDash val="solid"/>
            <a:headEnd type="none" w="sm" len="sm"/>
            <a:tailEnd type="none" w="sm" len="sm"/>
          </a:ln>
        </p:spPr>
        <p:txBody>
          <a:bodyPr/>
          <a:lstStyle/>
          <a:p>
            <a:endParaRPr lang="fr-FR"/>
          </a:p>
        </p:txBody>
      </p:sp>
      <p:sp>
        <p:nvSpPr>
          <p:cNvPr id="10" name="Freeform 10"/>
          <p:cNvSpPr/>
          <p:nvPr/>
        </p:nvSpPr>
        <p:spPr>
          <a:xfrm>
            <a:off x="3829979" y="7379616"/>
            <a:ext cx="3210945" cy="1754859"/>
          </a:xfrm>
          <a:custGeom>
            <a:avLst/>
            <a:gdLst/>
            <a:ahLst/>
            <a:cxnLst/>
            <a:rect l="l" t="t" r="r" b="b"/>
            <a:pathLst>
              <a:path w="3210945" h="1754859">
                <a:moveTo>
                  <a:pt x="0" y="0"/>
                </a:moveTo>
                <a:lnTo>
                  <a:pt x="3210945" y="0"/>
                </a:lnTo>
                <a:lnTo>
                  <a:pt x="3210945" y="1754859"/>
                </a:lnTo>
                <a:lnTo>
                  <a:pt x="0" y="1754859"/>
                </a:lnTo>
                <a:lnTo>
                  <a:pt x="0" y="0"/>
                </a:lnTo>
                <a:close/>
              </a:path>
            </a:pathLst>
          </a:custGeom>
          <a:blipFill>
            <a:blip r:embed="rId3"/>
            <a:stretch>
              <a:fillRect/>
            </a:stretch>
          </a:blipFill>
        </p:spPr>
        <p:txBody>
          <a:bodyPr/>
          <a:lstStyle/>
          <a:p>
            <a:endParaRPr lang="fr-FR"/>
          </a:p>
        </p:txBody>
      </p:sp>
      <p:sp>
        <p:nvSpPr>
          <p:cNvPr id="11" name="TextBox 11"/>
          <p:cNvSpPr txBox="1"/>
          <p:nvPr/>
        </p:nvSpPr>
        <p:spPr>
          <a:xfrm>
            <a:off x="1575110" y="2209596"/>
            <a:ext cx="7922310" cy="4704608"/>
          </a:xfrm>
          <a:prstGeom prst="rect">
            <a:avLst/>
          </a:prstGeom>
        </p:spPr>
        <p:txBody>
          <a:bodyPr lIns="0" tIns="0" rIns="0" bIns="0" rtlCol="0" anchor="t">
            <a:spAutoFit/>
          </a:bodyPr>
          <a:lstStyle/>
          <a:p>
            <a:pPr algn="l">
              <a:lnSpc>
                <a:spcPts val="9312"/>
              </a:lnSpc>
            </a:pPr>
            <a:r>
              <a:rPr lang="en-US" sz="6699" b="1">
                <a:solidFill>
                  <a:srgbClr val="000000"/>
                </a:solidFill>
                <a:latin typeface="IBM Plex Sans Condensed Bold"/>
                <a:ea typeface="IBM Plex Sans Condensed Bold"/>
                <a:cs typeface="IBM Plex Sans Condensed Bold"/>
                <a:sym typeface="IBM Plex Sans Condensed Bold"/>
              </a:rPr>
              <a:t>COMMENT FAIRE SON </a:t>
            </a:r>
          </a:p>
          <a:p>
            <a:pPr algn="l">
              <a:lnSpc>
                <a:spcPts val="9427"/>
              </a:lnSpc>
            </a:pPr>
            <a:r>
              <a:rPr lang="en-US" sz="6782" b="1">
                <a:solidFill>
                  <a:srgbClr val="000000"/>
                </a:solidFill>
                <a:latin typeface="IBM Plex Sans Condensed Bold"/>
                <a:ea typeface="IBM Plex Sans Condensed Bold"/>
                <a:cs typeface="IBM Plex Sans Condensed Bold"/>
                <a:sym typeface="IBM Plex Sans Condensed Bold"/>
              </a:rPr>
              <a:t>ASSEMBLEE </a:t>
            </a:r>
          </a:p>
          <a:p>
            <a:pPr algn="l">
              <a:lnSpc>
                <a:spcPts val="9427"/>
              </a:lnSpc>
            </a:pPr>
            <a:r>
              <a:rPr lang="en-US" sz="6782" b="1">
                <a:solidFill>
                  <a:srgbClr val="000000"/>
                </a:solidFill>
                <a:latin typeface="IBM Plex Sans Condensed Bold"/>
                <a:ea typeface="IBM Plex Sans Condensed Bold"/>
                <a:cs typeface="IBM Plex Sans Condensed Bold"/>
                <a:sym typeface="IBM Plex Sans Condensed Bold"/>
              </a:rPr>
              <a:t>GENERALE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a:off x="0" y="5143500"/>
            <a:ext cx="18288000" cy="5143500"/>
            <a:chOff x="0" y="0"/>
            <a:chExt cx="4816593" cy="1354667"/>
          </a:xfrm>
        </p:grpSpPr>
        <p:sp>
          <p:nvSpPr>
            <p:cNvPr id="3" name="Freeform 3"/>
            <p:cNvSpPr/>
            <p:nvPr/>
          </p:nvSpPr>
          <p:spPr>
            <a:xfrm>
              <a:off x="0" y="0"/>
              <a:ext cx="4816592" cy="1354667"/>
            </a:xfrm>
            <a:custGeom>
              <a:avLst/>
              <a:gdLst/>
              <a:ahLst/>
              <a:cxnLst/>
              <a:rect l="l" t="t" r="r" b="b"/>
              <a:pathLst>
                <a:path w="4816592" h="1354667">
                  <a:moveTo>
                    <a:pt x="0" y="0"/>
                  </a:moveTo>
                  <a:lnTo>
                    <a:pt x="4816592" y="0"/>
                  </a:lnTo>
                  <a:lnTo>
                    <a:pt x="4816592" y="1354667"/>
                  </a:lnTo>
                  <a:lnTo>
                    <a:pt x="0" y="1354667"/>
                  </a:lnTo>
                  <a:close/>
                </a:path>
              </a:pathLst>
            </a:custGeom>
            <a:solidFill>
              <a:srgbClr val="32B0AB"/>
            </a:solidFill>
          </p:spPr>
          <p:txBody>
            <a:bodyPr/>
            <a:lstStyle/>
            <a:p>
              <a:endParaRPr lang="fr-FR"/>
            </a:p>
          </p:txBody>
        </p:sp>
        <p:sp>
          <p:nvSpPr>
            <p:cNvPr id="4" name="TextBox 4"/>
            <p:cNvSpPr txBox="1"/>
            <p:nvPr/>
          </p:nvSpPr>
          <p:spPr>
            <a:xfrm>
              <a:off x="0" y="-38100"/>
              <a:ext cx="4816593" cy="139276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028700" y="1028700"/>
            <a:ext cx="16230600" cy="8229600"/>
            <a:chOff x="0" y="0"/>
            <a:chExt cx="4274726" cy="2167467"/>
          </a:xfrm>
        </p:grpSpPr>
        <p:sp>
          <p:nvSpPr>
            <p:cNvPr id="6" name="Freeform 6"/>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solidFill>
              <a:srgbClr val="FFFFFF"/>
            </a:solidFill>
            <a:ln w="95250" cap="rnd">
              <a:solidFill>
                <a:srgbClr val="D9D9D9"/>
              </a:solidFill>
              <a:prstDash val="solid"/>
              <a:round/>
            </a:ln>
          </p:spPr>
          <p:txBody>
            <a:bodyPr/>
            <a:lstStyle/>
            <a:p>
              <a:endParaRPr lang="fr-FR"/>
            </a:p>
          </p:txBody>
        </p:sp>
        <p:sp>
          <p:nvSpPr>
            <p:cNvPr id="7" name="TextBox 7"/>
            <p:cNvSpPr txBox="1"/>
            <p:nvPr/>
          </p:nvSpPr>
          <p:spPr>
            <a:xfrm>
              <a:off x="0" y="-38100"/>
              <a:ext cx="4274726" cy="2205567"/>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flipH="1">
            <a:off x="9674718" y="2145625"/>
            <a:ext cx="7001407" cy="5995750"/>
          </a:xfrm>
          <a:custGeom>
            <a:avLst/>
            <a:gdLst/>
            <a:ahLst/>
            <a:cxnLst/>
            <a:rect l="l" t="t" r="r" b="b"/>
            <a:pathLst>
              <a:path w="7001407" h="5995750">
                <a:moveTo>
                  <a:pt x="7001407" y="0"/>
                </a:moveTo>
                <a:lnTo>
                  <a:pt x="0" y="0"/>
                </a:lnTo>
                <a:lnTo>
                  <a:pt x="0" y="5995750"/>
                </a:lnTo>
                <a:lnTo>
                  <a:pt x="7001407" y="5995750"/>
                </a:lnTo>
                <a:lnTo>
                  <a:pt x="7001407"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9" name="TextBox 9"/>
          <p:cNvSpPr txBox="1"/>
          <p:nvPr/>
        </p:nvSpPr>
        <p:spPr>
          <a:xfrm>
            <a:off x="1558969" y="1733946"/>
            <a:ext cx="7585031" cy="1905381"/>
          </a:xfrm>
          <a:prstGeom prst="rect">
            <a:avLst/>
          </a:prstGeom>
        </p:spPr>
        <p:txBody>
          <a:bodyPr lIns="0" tIns="0" rIns="0" bIns="0" rtlCol="0" anchor="t">
            <a:spAutoFit/>
          </a:bodyPr>
          <a:lstStyle/>
          <a:p>
            <a:pPr algn="l">
              <a:lnSpc>
                <a:spcPts val="7436"/>
              </a:lnSpc>
            </a:pPr>
            <a:r>
              <a:rPr lang="en-US" sz="6699" b="1">
                <a:solidFill>
                  <a:srgbClr val="000000"/>
                </a:solidFill>
                <a:latin typeface="IBM Plex Sans Condensed Bold"/>
                <a:ea typeface="IBM Plex Sans Condensed Bold"/>
                <a:cs typeface="IBM Plex Sans Condensed Bold"/>
                <a:sym typeface="IBM Plex Sans Condensed Bold"/>
              </a:rPr>
              <a:t>PROGRAMME</a:t>
            </a:r>
          </a:p>
          <a:p>
            <a:pPr algn="l">
              <a:lnSpc>
                <a:spcPts val="7436"/>
              </a:lnSpc>
            </a:pPr>
            <a:r>
              <a:rPr lang="en-US" sz="6699" b="1">
                <a:solidFill>
                  <a:srgbClr val="000000"/>
                </a:solidFill>
                <a:latin typeface="IBM Plex Sans Condensed Bold"/>
                <a:ea typeface="IBM Plex Sans Condensed Bold"/>
                <a:cs typeface="IBM Plex Sans Condensed Bold"/>
                <a:sym typeface="IBM Plex Sans Condensed Bold"/>
              </a:rPr>
              <a:t>DE LA FORMATION</a:t>
            </a:r>
          </a:p>
        </p:txBody>
      </p:sp>
      <p:sp>
        <p:nvSpPr>
          <p:cNvPr id="10" name="TextBox 10"/>
          <p:cNvSpPr txBox="1"/>
          <p:nvPr/>
        </p:nvSpPr>
        <p:spPr>
          <a:xfrm>
            <a:off x="1683016" y="3750352"/>
            <a:ext cx="7585031" cy="5697876"/>
          </a:xfrm>
          <a:prstGeom prst="rect">
            <a:avLst/>
          </a:prstGeom>
        </p:spPr>
        <p:txBody>
          <a:bodyPr lIns="0" tIns="0" rIns="0" bIns="0" rtlCol="0" anchor="t">
            <a:spAutoFit/>
          </a:bodyPr>
          <a:lstStyle/>
          <a:p>
            <a:pPr marL="546384" lvl="1" indent="-273192" algn="l">
              <a:lnSpc>
                <a:spcPts val="4150"/>
              </a:lnSpc>
              <a:buFont typeface="Arial"/>
              <a:buChar char="•"/>
            </a:pPr>
            <a:r>
              <a:rPr lang="en-US" sz="2530">
                <a:solidFill>
                  <a:srgbClr val="000000"/>
                </a:solidFill>
                <a:latin typeface="IBM Plex Sans"/>
                <a:ea typeface="IBM Plex Sans"/>
                <a:cs typeface="IBM Plex Sans"/>
                <a:sym typeface="IBM Plex Sans"/>
              </a:rPr>
              <a:t>Ce que disent les statuts ?</a:t>
            </a:r>
          </a:p>
          <a:p>
            <a:pPr marL="546384" lvl="1" indent="-273192" algn="l">
              <a:lnSpc>
                <a:spcPts val="4150"/>
              </a:lnSpc>
              <a:buFont typeface="Arial"/>
              <a:buChar char="•"/>
            </a:pPr>
            <a:r>
              <a:rPr lang="en-US" sz="2530">
                <a:solidFill>
                  <a:srgbClr val="000000"/>
                </a:solidFill>
                <a:latin typeface="IBM Plex Sans"/>
                <a:ea typeface="IBM Plex Sans"/>
                <a:cs typeface="IBM Plex Sans"/>
                <a:sym typeface="IBM Plex Sans"/>
              </a:rPr>
              <a:t>La convocation</a:t>
            </a:r>
          </a:p>
          <a:p>
            <a:pPr marL="546384" lvl="1" indent="-273192" algn="l">
              <a:lnSpc>
                <a:spcPts val="4150"/>
              </a:lnSpc>
              <a:buFont typeface="Arial"/>
              <a:buChar char="•"/>
            </a:pPr>
            <a:r>
              <a:rPr lang="en-US" sz="2530">
                <a:solidFill>
                  <a:srgbClr val="000000"/>
                </a:solidFill>
                <a:latin typeface="IBM Plex Sans"/>
                <a:ea typeface="IBM Plex Sans"/>
                <a:cs typeface="IBM Plex Sans"/>
                <a:sym typeface="IBM Plex Sans"/>
              </a:rPr>
              <a:t>La préparation</a:t>
            </a:r>
          </a:p>
          <a:p>
            <a:pPr marL="546384" lvl="1" indent="-273192" algn="l">
              <a:lnSpc>
                <a:spcPts val="4150"/>
              </a:lnSpc>
              <a:buFont typeface="Arial"/>
              <a:buChar char="•"/>
            </a:pPr>
            <a:r>
              <a:rPr lang="en-US" sz="2530">
                <a:solidFill>
                  <a:srgbClr val="000000"/>
                </a:solidFill>
                <a:latin typeface="IBM Plex Sans"/>
                <a:ea typeface="IBM Plex Sans"/>
                <a:cs typeface="IBM Plex Sans"/>
                <a:sym typeface="IBM Plex Sans"/>
              </a:rPr>
              <a:t>Qui convoque Qui ? Quand ? Comment ?</a:t>
            </a:r>
          </a:p>
          <a:p>
            <a:pPr marL="546384" lvl="1" indent="-273192" algn="l">
              <a:lnSpc>
                <a:spcPts val="4150"/>
              </a:lnSpc>
              <a:buFont typeface="Arial"/>
              <a:buChar char="•"/>
            </a:pPr>
            <a:r>
              <a:rPr lang="en-US" sz="2530">
                <a:solidFill>
                  <a:srgbClr val="000000"/>
                </a:solidFill>
                <a:latin typeface="IBM Plex Sans"/>
                <a:ea typeface="IBM Plex Sans"/>
                <a:cs typeface="IBM Plex Sans"/>
                <a:sym typeface="IBM Plex Sans"/>
              </a:rPr>
              <a:t>L’ordre du Jour</a:t>
            </a:r>
          </a:p>
          <a:p>
            <a:pPr marL="546384" lvl="1" indent="-273192" algn="l">
              <a:lnSpc>
                <a:spcPts val="4150"/>
              </a:lnSpc>
              <a:buFont typeface="Arial"/>
              <a:buChar char="•"/>
            </a:pPr>
            <a:r>
              <a:rPr lang="en-US" sz="2530">
                <a:solidFill>
                  <a:srgbClr val="000000"/>
                </a:solidFill>
                <a:latin typeface="IBM Plex Sans"/>
                <a:ea typeface="IBM Plex Sans"/>
                <a:cs typeface="IBM Plex Sans"/>
                <a:sym typeface="IBM Plex Sans"/>
              </a:rPr>
              <a:t>Les pouvoirs</a:t>
            </a:r>
          </a:p>
          <a:p>
            <a:pPr marL="546384" lvl="1" indent="-273192" algn="l">
              <a:lnSpc>
                <a:spcPts val="4150"/>
              </a:lnSpc>
              <a:buFont typeface="Arial"/>
              <a:buChar char="•"/>
            </a:pPr>
            <a:r>
              <a:rPr lang="en-US" sz="2530">
                <a:solidFill>
                  <a:srgbClr val="000000"/>
                </a:solidFill>
                <a:latin typeface="IBM Plex Sans"/>
                <a:ea typeface="IBM Plex Sans"/>
                <a:cs typeface="IBM Plex Sans"/>
                <a:sym typeface="IBM Plex Sans"/>
              </a:rPr>
              <a:t>Les précautions à prendre</a:t>
            </a:r>
          </a:p>
          <a:p>
            <a:pPr marL="546384" lvl="1" indent="-273192" algn="l">
              <a:lnSpc>
                <a:spcPts val="4150"/>
              </a:lnSpc>
              <a:buFont typeface="Arial"/>
              <a:buChar char="•"/>
            </a:pPr>
            <a:r>
              <a:rPr lang="en-US" sz="2530">
                <a:solidFill>
                  <a:srgbClr val="000000"/>
                </a:solidFill>
                <a:latin typeface="IBM Plex Sans"/>
                <a:ea typeface="IBM Plex Sans"/>
                <a:cs typeface="IBM Plex Sans"/>
                <a:sym typeface="IBM Plex Sans"/>
              </a:rPr>
              <a:t>Le déroulement</a:t>
            </a:r>
          </a:p>
          <a:p>
            <a:pPr marL="546384" lvl="1" indent="-273192" algn="l">
              <a:lnSpc>
                <a:spcPts val="4150"/>
              </a:lnSpc>
              <a:buFont typeface="Arial"/>
              <a:buChar char="•"/>
            </a:pPr>
            <a:r>
              <a:rPr lang="en-US" sz="2530">
                <a:solidFill>
                  <a:srgbClr val="000000"/>
                </a:solidFill>
                <a:latin typeface="IBM Plex Sans"/>
                <a:ea typeface="IBM Plex Sans"/>
                <a:cs typeface="IBM Plex Sans"/>
                <a:sym typeface="IBM Plex Sans"/>
              </a:rPr>
              <a:t>Le suivi et formalisme</a:t>
            </a:r>
          </a:p>
          <a:p>
            <a:pPr marL="546384" lvl="1" indent="-273192" algn="l">
              <a:lnSpc>
                <a:spcPts val="4150"/>
              </a:lnSpc>
              <a:buFont typeface="Arial"/>
              <a:buChar char="•"/>
            </a:pPr>
            <a:r>
              <a:rPr lang="en-US" sz="2530">
                <a:solidFill>
                  <a:srgbClr val="000000"/>
                </a:solidFill>
                <a:latin typeface="IBM Plex Sans"/>
                <a:ea typeface="IBM Plex Sans"/>
                <a:cs typeface="IBM Plex Sans"/>
                <a:sym typeface="IBM Plex Sans"/>
              </a:rPr>
              <a:t>Documentation et ressources</a:t>
            </a:r>
          </a:p>
          <a:p>
            <a:pPr algn="l">
              <a:lnSpc>
                <a:spcPts val="3543"/>
              </a:lnSpc>
            </a:pPr>
            <a:endParaRPr lang="en-US" sz="2530">
              <a:solidFill>
                <a:srgbClr val="000000"/>
              </a:solidFill>
              <a:latin typeface="IBM Plex Sans"/>
              <a:ea typeface="IBM Plex Sans"/>
              <a:cs typeface="IBM Plex Sans"/>
              <a:sym typeface="IBM Plex Sans"/>
            </a:endParaRPr>
          </a:p>
        </p:txBody>
      </p:sp>
      <p:sp>
        <p:nvSpPr>
          <p:cNvPr id="11" name="Freeform 11"/>
          <p:cNvSpPr/>
          <p:nvPr/>
        </p:nvSpPr>
        <p:spPr>
          <a:xfrm>
            <a:off x="15118653" y="1389513"/>
            <a:ext cx="1825149" cy="997488"/>
          </a:xfrm>
          <a:custGeom>
            <a:avLst/>
            <a:gdLst/>
            <a:ahLst/>
            <a:cxnLst/>
            <a:rect l="l" t="t" r="r" b="b"/>
            <a:pathLst>
              <a:path w="1825149" h="997488">
                <a:moveTo>
                  <a:pt x="0" y="0"/>
                </a:moveTo>
                <a:lnTo>
                  <a:pt x="1825149" y="0"/>
                </a:lnTo>
                <a:lnTo>
                  <a:pt x="1825149" y="997488"/>
                </a:lnTo>
                <a:lnTo>
                  <a:pt x="0" y="997488"/>
                </a:lnTo>
                <a:lnTo>
                  <a:pt x="0" y="0"/>
                </a:lnTo>
                <a:close/>
              </a:path>
            </a:pathLst>
          </a:custGeom>
          <a:blipFill>
            <a:blip r:embed="rId3"/>
            <a:stretch>
              <a:fillRect/>
            </a:stretch>
          </a:blipFill>
        </p:spPr>
        <p:txBody>
          <a:bodyPr/>
          <a:lstStyle/>
          <a:p>
            <a:endParaRPr lang="fr-F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Freeform 2"/>
          <p:cNvSpPr/>
          <p:nvPr/>
        </p:nvSpPr>
        <p:spPr>
          <a:xfrm>
            <a:off x="1250234" y="1028700"/>
            <a:ext cx="2968730" cy="3677481"/>
          </a:xfrm>
          <a:custGeom>
            <a:avLst/>
            <a:gdLst/>
            <a:ahLst/>
            <a:cxnLst/>
            <a:rect l="l" t="t" r="r" b="b"/>
            <a:pathLst>
              <a:path w="2968730" h="3677481">
                <a:moveTo>
                  <a:pt x="0" y="0"/>
                </a:moveTo>
                <a:lnTo>
                  <a:pt x="2968731" y="0"/>
                </a:lnTo>
                <a:lnTo>
                  <a:pt x="2968731" y="3677481"/>
                </a:lnTo>
                <a:lnTo>
                  <a:pt x="0" y="367748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TextBox 3"/>
          <p:cNvSpPr txBox="1"/>
          <p:nvPr/>
        </p:nvSpPr>
        <p:spPr>
          <a:xfrm>
            <a:off x="4584155" y="1303401"/>
            <a:ext cx="12675145" cy="994410"/>
          </a:xfrm>
          <a:prstGeom prst="rect">
            <a:avLst/>
          </a:prstGeom>
        </p:spPr>
        <p:txBody>
          <a:bodyPr lIns="0" tIns="0" rIns="0" bIns="0" rtlCol="0" anchor="t">
            <a:spAutoFit/>
          </a:bodyPr>
          <a:lstStyle/>
          <a:p>
            <a:pPr algn="l">
              <a:lnSpc>
                <a:spcPts val="7769"/>
              </a:lnSpc>
            </a:pPr>
            <a:r>
              <a:rPr lang="en-US" sz="6999" b="1">
                <a:solidFill>
                  <a:srgbClr val="000000"/>
                </a:solidFill>
                <a:latin typeface="IBM Plex Sans Condensed Bold"/>
                <a:ea typeface="IBM Plex Sans Condensed Bold"/>
                <a:cs typeface="IBM Plex Sans Condensed Bold"/>
                <a:sym typeface="IBM Plex Sans Condensed Bold"/>
              </a:rPr>
              <a:t>CE QUE DISENT LES STATUTS ?</a:t>
            </a:r>
          </a:p>
        </p:txBody>
      </p:sp>
      <p:sp>
        <p:nvSpPr>
          <p:cNvPr id="4" name="Freeform 4"/>
          <p:cNvSpPr/>
          <p:nvPr/>
        </p:nvSpPr>
        <p:spPr>
          <a:xfrm>
            <a:off x="15972349" y="407762"/>
            <a:ext cx="1825149" cy="997488"/>
          </a:xfrm>
          <a:custGeom>
            <a:avLst/>
            <a:gdLst/>
            <a:ahLst/>
            <a:cxnLst/>
            <a:rect l="l" t="t" r="r" b="b"/>
            <a:pathLst>
              <a:path w="1825149" h="997488">
                <a:moveTo>
                  <a:pt x="0" y="0"/>
                </a:moveTo>
                <a:lnTo>
                  <a:pt x="1825149" y="0"/>
                </a:lnTo>
                <a:lnTo>
                  <a:pt x="1825149" y="997488"/>
                </a:lnTo>
                <a:lnTo>
                  <a:pt x="0" y="997488"/>
                </a:lnTo>
                <a:lnTo>
                  <a:pt x="0" y="0"/>
                </a:lnTo>
                <a:close/>
              </a:path>
            </a:pathLst>
          </a:custGeom>
          <a:blipFill>
            <a:blip r:embed="rId3"/>
            <a:stretch>
              <a:fillRect/>
            </a:stretch>
          </a:blipFill>
        </p:spPr>
        <p:txBody>
          <a:bodyPr/>
          <a:lstStyle/>
          <a:p>
            <a:endParaRPr lang="fr-FR"/>
          </a:p>
        </p:txBody>
      </p:sp>
      <p:sp>
        <p:nvSpPr>
          <p:cNvPr id="5" name="Freeform 5"/>
          <p:cNvSpPr/>
          <p:nvPr/>
        </p:nvSpPr>
        <p:spPr>
          <a:xfrm>
            <a:off x="6633309" y="6428674"/>
            <a:ext cx="6499792" cy="3347393"/>
          </a:xfrm>
          <a:custGeom>
            <a:avLst/>
            <a:gdLst/>
            <a:ahLst/>
            <a:cxnLst/>
            <a:rect l="l" t="t" r="r" b="b"/>
            <a:pathLst>
              <a:path w="6499792" h="3347393">
                <a:moveTo>
                  <a:pt x="0" y="0"/>
                </a:moveTo>
                <a:lnTo>
                  <a:pt x="6499792" y="0"/>
                </a:lnTo>
                <a:lnTo>
                  <a:pt x="6499792" y="3347393"/>
                </a:lnTo>
                <a:lnTo>
                  <a:pt x="0" y="3347393"/>
                </a:lnTo>
                <a:lnTo>
                  <a:pt x="0" y="0"/>
                </a:lnTo>
                <a:close/>
              </a:path>
            </a:pathLst>
          </a:custGeom>
          <a:blipFill>
            <a:blip r:embed="rId4"/>
            <a:stretch>
              <a:fillRect/>
            </a:stretch>
          </a:blipFill>
        </p:spPr>
        <p:txBody>
          <a:bodyPr/>
          <a:lstStyle/>
          <a:p>
            <a:endParaRPr lang="fr-FR"/>
          </a:p>
        </p:txBody>
      </p:sp>
      <p:sp>
        <p:nvSpPr>
          <p:cNvPr id="6" name="TextBox 6"/>
          <p:cNvSpPr txBox="1"/>
          <p:nvPr/>
        </p:nvSpPr>
        <p:spPr>
          <a:xfrm>
            <a:off x="4740666" y="2345368"/>
            <a:ext cx="12860113" cy="4083305"/>
          </a:xfrm>
          <a:prstGeom prst="rect">
            <a:avLst/>
          </a:prstGeom>
        </p:spPr>
        <p:txBody>
          <a:bodyPr lIns="0" tIns="0" rIns="0" bIns="0" rtlCol="0" anchor="t">
            <a:spAutoFit/>
          </a:bodyPr>
          <a:lstStyle/>
          <a:p>
            <a:pPr algn="just">
              <a:lnSpc>
                <a:spcPts val="3326"/>
              </a:lnSpc>
            </a:pPr>
            <a:r>
              <a:rPr lang="en-US" sz="1630">
                <a:solidFill>
                  <a:srgbClr val="000000"/>
                </a:solidFill>
                <a:latin typeface="Canva Sans"/>
                <a:ea typeface="Canva Sans"/>
                <a:cs typeface="Canva Sans"/>
                <a:sym typeface="Canva Sans"/>
              </a:rPr>
              <a:t>Il est toujours bon de se référer aux statuts de votre Apel qui consacrent un article (art. 8-1) à l’assemblée générale ordinaire.</a:t>
            </a:r>
          </a:p>
          <a:p>
            <a:pPr algn="just">
              <a:lnSpc>
                <a:spcPts val="3326"/>
              </a:lnSpc>
            </a:pPr>
            <a:r>
              <a:rPr lang="en-US" sz="1630">
                <a:solidFill>
                  <a:srgbClr val="000000"/>
                </a:solidFill>
                <a:latin typeface="Canva Sans"/>
                <a:ea typeface="Canva Sans"/>
                <a:cs typeface="Canva Sans"/>
                <a:sym typeface="Canva Sans"/>
              </a:rPr>
              <a:t>Voici quelques extraits des statuts types de l’Apel d’établissement :</a:t>
            </a:r>
          </a:p>
          <a:p>
            <a:pPr algn="just">
              <a:lnSpc>
                <a:spcPts val="3326"/>
              </a:lnSpc>
            </a:pPr>
            <a:r>
              <a:rPr lang="en-US" sz="1630">
                <a:solidFill>
                  <a:srgbClr val="000000"/>
                </a:solidFill>
                <a:latin typeface="Canva Sans"/>
                <a:ea typeface="Canva Sans"/>
                <a:cs typeface="Canva Sans"/>
                <a:sym typeface="Canva Sans"/>
              </a:rPr>
              <a:t>« Les membres de l’association se réunissent chaque année en assemblée générale ordinaire […]. Le président de l’Apel départementale (ou son représentant) en est membre de droit, avec voix délibérative. […]</a:t>
            </a:r>
          </a:p>
          <a:p>
            <a:pPr algn="just">
              <a:lnSpc>
                <a:spcPts val="3326"/>
              </a:lnSpc>
            </a:pPr>
            <a:r>
              <a:rPr lang="en-US" sz="1630">
                <a:solidFill>
                  <a:srgbClr val="000000"/>
                </a:solidFill>
                <a:latin typeface="Canva Sans"/>
                <a:ea typeface="Canva Sans"/>
                <a:cs typeface="Canva Sans"/>
                <a:sym typeface="Canva Sans"/>
              </a:rPr>
              <a:t>L’Assemblée générale ordinaire se réunit au moins une fois par an, dans le plus bref délai suivant la rentrée des classes, au plus tard le 15 octobre de l’exercice en cours […]. L’assemblée générale ordinaire annuelle entend la présentation du rapport d’activité et du rapport financier préalablement validés par le conseil d’administration précédant l’assemblée générale. </a:t>
            </a:r>
          </a:p>
          <a:p>
            <a:pPr algn="just">
              <a:lnSpc>
                <a:spcPts val="3326"/>
              </a:lnSpc>
            </a:pPr>
            <a:r>
              <a:rPr lang="en-US" sz="1630">
                <a:solidFill>
                  <a:srgbClr val="000000"/>
                </a:solidFill>
                <a:latin typeface="Canva Sans"/>
                <a:ea typeface="Canva Sans"/>
                <a:cs typeface="Canva Sans"/>
                <a:sym typeface="Canva Sans"/>
              </a:rPr>
              <a:t>Elle vote les comptes de l’exercice, les orientations de l’année, le budget prévisionnel, le montant de la cotisation de l’année scolaire suivante. Elle pourvoit au renouvellement des membres sortant du conseil d’administration. »</a:t>
            </a:r>
          </a:p>
          <a:p>
            <a:pPr algn="just">
              <a:lnSpc>
                <a:spcPts val="2283"/>
              </a:lnSpc>
              <a:spcBef>
                <a:spcPct val="0"/>
              </a:spcBef>
            </a:pPr>
            <a:endParaRPr lang="en-US" sz="1630">
              <a:solidFill>
                <a:srgbClr val="000000"/>
              </a:solidFill>
              <a:latin typeface="Canva Sans"/>
              <a:ea typeface="Canva Sans"/>
              <a:cs typeface="Canva Sans"/>
              <a:sym typeface="Canva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Freeform 2"/>
          <p:cNvSpPr/>
          <p:nvPr/>
        </p:nvSpPr>
        <p:spPr>
          <a:xfrm>
            <a:off x="467679" y="407762"/>
            <a:ext cx="1771833" cy="2194838"/>
          </a:xfrm>
          <a:custGeom>
            <a:avLst/>
            <a:gdLst/>
            <a:ahLst/>
            <a:cxnLst/>
            <a:rect l="l" t="t" r="r" b="b"/>
            <a:pathLst>
              <a:path w="1771833" h="2194838">
                <a:moveTo>
                  <a:pt x="0" y="0"/>
                </a:moveTo>
                <a:lnTo>
                  <a:pt x="1771833" y="0"/>
                </a:lnTo>
                <a:lnTo>
                  <a:pt x="1771833" y="2194838"/>
                </a:lnTo>
                <a:lnTo>
                  <a:pt x="0" y="219483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5972349" y="407762"/>
            <a:ext cx="1825149" cy="997488"/>
          </a:xfrm>
          <a:custGeom>
            <a:avLst/>
            <a:gdLst/>
            <a:ahLst/>
            <a:cxnLst/>
            <a:rect l="l" t="t" r="r" b="b"/>
            <a:pathLst>
              <a:path w="1825149" h="997488">
                <a:moveTo>
                  <a:pt x="0" y="0"/>
                </a:moveTo>
                <a:lnTo>
                  <a:pt x="1825149" y="0"/>
                </a:lnTo>
                <a:lnTo>
                  <a:pt x="1825149" y="997488"/>
                </a:lnTo>
                <a:lnTo>
                  <a:pt x="0" y="997488"/>
                </a:lnTo>
                <a:lnTo>
                  <a:pt x="0" y="0"/>
                </a:lnTo>
                <a:close/>
              </a:path>
            </a:pathLst>
          </a:custGeom>
          <a:blipFill>
            <a:blip r:embed="rId3"/>
            <a:stretch>
              <a:fillRect/>
            </a:stretch>
          </a:blipFill>
        </p:spPr>
        <p:txBody>
          <a:bodyPr/>
          <a:lstStyle/>
          <a:p>
            <a:endParaRPr lang="fr-FR"/>
          </a:p>
        </p:txBody>
      </p:sp>
      <p:sp>
        <p:nvSpPr>
          <p:cNvPr id="4" name="Freeform 4"/>
          <p:cNvSpPr/>
          <p:nvPr/>
        </p:nvSpPr>
        <p:spPr>
          <a:xfrm>
            <a:off x="2031240" y="1784733"/>
            <a:ext cx="4955300" cy="7007697"/>
          </a:xfrm>
          <a:custGeom>
            <a:avLst/>
            <a:gdLst/>
            <a:ahLst/>
            <a:cxnLst/>
            <a:rect l="l" t="t" r="r" b="b"/>
            <a:pathLst>
              <a:path w="4955300" h="7007697">
                <a:moveTo>
                  <a:pt x="0" y="0"/>
                </a:moveTo>
                <a:lnTo>
                  <a:pt x="4955300" y="0"/>
                </a:lnTo>
                <a:lnTo>
                  <a:pt x="4955300" y="7007697"/>
                </a:lnTo>
                <a:lnTo>
                  <a:pt x="0" y="7007697"/>
                </a:lnTo>
                <a:lnTo>
                  <a:pt x="0" y="0"/>
                </a:lnTo>
                <a:close/>
              </a:path>
            </a:pathLst>
          </a:custGeom>
          <a:blipFill>
            <a:blip r:embed="rId4"/>
            <a:stretch>
              <a:fillRect/>
            </a:stretch>
          </a:blipFill>
        </p:spPr>
        <p:txBody>
          <a:bodyPr/>
          <a:lstStyle/>
          <a:p>
            <a:endParaRPr lang="fr-FR"/>
          </a:p>
        </p:txBody>
      </p:sp>
      <p:sp>
        <p:nvSpPr>
          <p:cNvPr id="5" name="Freeform 5"/>
          <p:cNvSpPr/>
          <p:nvPr/>
        </p:nvSpPr>
        <p:spPr>
          <a:xfrm>
            <a:off x="7350300" y="1405250"/>
            <a:ext cx="4948932" cy="6998691"/>
          </a:xfrm>
          <a:custGeom>
            <a:avLst/>
            <a:gdLst/>
            <a:ahLst/>
            <a:cxnLst/>
            <a:rect l="l" t="t" r="r" b="b"/>
            <a:pathLst>
              <a:path w="4948932" h="6998691">
                <a:moveTo>
                  <a:pt x="0" y="0"/>
                </a:moveTo>
                <a:lnTo>
                  <a:pt x="4948932" y="0"/>
                </a:lnTo>
                <a:lnTo>
                  <a:pt x="4948932" y="6998691"/>
                </a:lnTo>
                <a:lnTo>
                  <a:pt x="0" y="6998691"/>
                </a:lnTo>
                <a:lnTo>
                  <a:pt x="0" y="0"/>
                </a:lnTo>
                <a:close/>
              </a:path>
            </a:pathLst>
          </a:custGeom>
          <a:blipFill>
            <a:blip r:embed="rId5"/>
            <a:stretch>
              <a:fillRect/>
            </a:stretch>
          </a:blipFill>
        </p:spPr>
        <p:txBody>
          <a:bodyPr/>
          <a:lstStyle/>
          <a:p>
            <a:endParaRPr lang="fr-FR"/>
          </a:p>
        </p:txBody>
      </p:sp>
      <p:sp>
        <p:nvSpPr>
          <p:cNvPr id="6" name="Freeform 6"/>
          <p:cNvSpPr/>
          <p:nvPr/>
        </p:nvSpPr>
        <p:spPr>
          <a:xfrm>
            <a:off x="12662992" y="2261075"/>
            <a:ext cx="4947895" cy="6997225"/>
          </a:xfrm>
          <a:custGeom>
            <a:avLst/>
            <a:gdLst/>
            <a:ahLst/>
            <a:cxnLst/>
            <a:rect l="l" t="t" r="r" b="b"/>
            <a:pathLst>
              <a:path w="4947895" h="6997225">
                <a:moveTo>
                  <a:pt x="0" y="0"/>
                </a:moveTo>
                <a:lnTo>
                  <a:pt x="4947895" y="0"/>
                </a:lnTo>
                <a:lnTo>
                  <a:pt x="4947895" y="6997225"/>
                </a:lnTo>
                <a:lnTo>
                  <a:pt x="0" y="6997225"/>
                </a:lnTo>
                <a:lnTo>
                  <a:pt x="0" y="0"/>
                </a:lnTo>
                <a:close/>
              </a:path>
            </a:pathLst>
          </a:custGeom>
          <a:blipFill>
            <a:blip r:embed="rId6"/>
            <a:stretch>
              <a:fillRect/>
            </a:stretch>
          </a:blipFill>
        </p:spPr>
        <p:txBody>
          <a:bodyPr/>
          <a:lstStyle/>
          <a:p>
            <a:endParaRPr lang="fr-FR"/>
          </a:p>
        </p:txBody>
      </p:sp>
      <p:sp>
        <p:nvSpPr>
          <p:cNvPr id="7" name="TextBox 7"/>
          <p:cNvSpPr txBox="1"/>
          <p:nvPr/>
        </p:nvSpPr>
        <p:spPr>
          <a:xfrm>
            <a:off x="2768358" y="307422"/>
            <a:ext cx="12675145" cy="994410"/>
          </a:xfrm>
          <a:prstGeom prst="rect">
            <a:avLst/>
          </a:prstGeom>
        </p:spPr>
        <p:txBody>
          <a:bodyPr lIns="0" tIns="0" rIns="0" bIns="0" rtlCol="0" anchor="t">
            <a:spAutoFit/>
          </a:bodyPr>
          <a:lstStyle/>
          <a:p>
            <a:pPr algn="l">
              <a:lnSpc>
                <a:spcPts val="7769"/>
              </a:lnSpc>
            </a:pPr>
            <a:r>
              <a:rPr lang="en-US" sz="6999" b="1">
                <a:solidFill>
                  <a:srgbClr val="000000"/>
                </a:solidFill>
                <a:latin typeface="IBM Plex Sans Condensed Bold"/>
                <a:ea typeface="IBM Plex Sans Condensed Bold"/>
                <a:cs typeface="IBM Plex Sans Condensed Bold"/>
                <a:sym typeface="IBM Plex Sans Condensed Bold"/>
              </a:rPr>
              <a:t>CE QUE DISENT LES STATUTS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Freeform 2"/>
          <p:cNvSpPr/>
          <p:nvPr/>
        </p:nvSpPr>
        <p:spPr>
          <a:xfrm>
            <a:off x="467679" y="407762"/>
            <a:ext cx="1771833" cy="2194838"/>
          </a:xfrm>
          <a:custGeom>
            <a:avLst/>
            <a:gdLst/>
            <a:ahLst/>
            <a:cxnLst/>
            <a:rect l="l" t="t" r="r" b="b"/>
            <a:pathLst>
              <a:path w="1771833" h="2194838">
                <a:moveTo>
                  <a:pt x="0" y="0"/>
                </a:moveTo>
                <a:lnTo>
                  <a:pt x="1771833" y="0"/>
                </a:lnTo>
                <a:lnTo>
                  <a:pt x="1771833" y="2194838"/>
                </a:lnTo>
                <a:lnTo>
                  <a:pt x="0" y="219483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15972349" y="407762"/>
            <a:ext cx="1825149" cy="997488"/>
          </a:xfrm>
          <a:custGeom>
            <a:avLst/>
            <a:gdLst/>
            <a:ahLst/>
            <a:cxnLst/>
            <a:rect l="l" t="t" r="r" b="b"/>
            <a:pathLst>
              <a:path w="1825149" h="997488">
                <a:moveTo>
                  <a:pt x="0" y="0"/>
                </a:moveTo>
                <a:lnTo>
                  <a:pt x="1825149" y="0"/>
                </a:lnTo>
                <a:lnTo>
                  <a:pt x="1825149" y="997488"/>
                </a:lnTo>
                <a:lnTo>
                  <a:pt x="0" y="997488"/>
                </a:lnTo>
                <a:lnTo>
                  <a:pt x="0" y="0"/>
                </a:lnTo>
                <a:close/>
              </a:path>
            </a:pathLst>
          </a:custGeom>
          <a:blipFill>
            <a:blip r:embed="rId3"/>
            <a:stretch>
              <a:fillRect/>
            </a:stretch>
          </a:blipFill>
        </p:spPr>
        <p:txBody>
          <a:bodyPr/>
          <a:lstStyle/>
          <a:p>
            <a:endParaRPr lang="fr-FR"/>
          </a:p>
        </p:txBody>
      </p:sp>
      <p:sp>
        <p:nvSpPr>
          <p:cNvPr id="4" name="Freeform 4"/>
          <p:cNvSpPr/>
          <p:nvPr/>
        </p:nvSpPr>
        <p:spPr>
          <a:xfrm>
            <a:off x="1919670" y="1988465"/>
            <a:ext cx="4952904" cy="7004308"/>
          </a:xfrm>
          <a:custGeom>
            <a:avLst/>
            <a:gdLst/>
            <a:ahLst/>
            <a:cxnLst/>
            <a:rect l="l" t="t" r="r" b="b"/>
            <a:pathLst>
              <a:path w="4952904" h="7004308">
                <a:moveTo>
                  <a:pt x="0" y="0"/>
                </a:moveTo>
                <a:lnTo>
                  <a:pt x="4952904" y="0"/>
                </a:lnTo>
                <a:lnTo>
                  <a:pt x="4952904" y="7004308"/>
                </a:lnTo>
                <a:lnTo>
                  <a:pt x="0" y="7004308"/>
                </a:lnTo>
                <a:lnTo>
                  <a:pt x="0" y="0"/>
                </a:lnTo>
                <a:close/>
              </a:path>
            </a:pathLst>
          </a:custGeom>
          <a:blipFill>
            <a:blip r:embed="rId4"/>
            <a:stretch>
              <a:fillRect/>
            </a:stretch>
          </a:blipFill>
        </p:spPr>
        <p:txBody>
          <a:bodyPr/>
          <a:lstStyle/>
          <a:p>
            <a:endParaRPr lang="fr-FR"/>
          </a:p>
        </p:txBody>
      </p:sp>
      <p:sp>
        <p:nvSpPr>
          <p:cNvPr id="5" name="Freeform 5"/>
          <p:cNvSpPr/>
          <p:nvPr/>
        </p:nvSpPr>
        <p:spPr>
          <a:xfrm>
            <a:off x="7369433" y="1405250"/>
            <a:ext cx="4942326" cy="6989349"/>
          </a:xfrm>
          <a:custGeom>
            <a:avLst/>
            <a:gdLst/>
            <a:ahLst/>
            <a:cxnLst/>
            <a:rect l="l" t="t" r="r" b="b"/>
            <a:pathLst>
              <a:path w="4942326" h="6989349">
                <a:moveTo>
                  <a:pt x="0" y="0"/>
                </a:moveTo>
                <a:lnTo>
                  <a:pt x="4942326" y="0"/>
                </a:lnTo>
                <a:lnTo>
                  <a:pt x="4942326" y="6989349"/>
                </a:lnTo>
                <a:lnTo>
                  <a:pt x="0" y="6989349"/>
                </a:lnTo>
                <a:lnTo>
                  <a:pt x="0" y="0"/>
                </a:lnTo>
                <a:close/>
              </a:path>
            </a:pathLst>
          </a:custGeom>
          <a:blipFill>
            <a:blip r:embed="rId5"/>
            <a:stretch>
              <a:fillRect/>
            </a:stretch>
          </a:blipFill>
        </p:spPr>
        <p:txBody>
          <a:bodyPr/>
          <a:lstStyle/>
          <a:p>
            <a:endParaRPr lang="fr-FR"/>
          </a:p>
        </p:txBody>
      </p:sp>
      <p:sp>
        <p:nvSpPr>
          <p:cNvPr id="6" name="Freeform 6"/>
          <p:cNvSpPr/>
          <p:nvPr/>
        </p:nvSpPr>
        <p:spPr>
          <a:xfrm>
            <a:off x="12807059" y="2000035"/>
            <a:ext cx="4944722" cy="6992737"/>
          </a:xfrm>
          <a:custGeom>
            <a:avLst/>
            <a:gdLst/>
            <a:ahLst/>
            <a:cxnLst/>
            <a:rect l="l" t="t" r="r" b="b"/>
            <a:pathLst>
              <a:path w="4944722" h="6992737">
                <a:moveTo>
                  <a:pt x="0" y="0"/>
                </a:moveTo>
                <a:lnTo>
                  <a:pt x="4944722" y="0"/>
                </a:lnTo>
                <a:lnTo>
                  <a:pt x="4944722" y="6992738"/>
                </a:lnTo>
                <a:lnTo>
                  <a:pt x="0" y="6992738"/>
                </a:lnTo>
                <a:lnTo>
                  <a:pt x="0" y="0"/>
                </a:lnTo>
                <a:close/>
              </a:path>
            </a:pathLst>
          </a:custGeom>
          <a:blipFill>
            <a:blip r:embed="rId6"/>
            <a:stretch>
              <a:fillRect/>
            </a:stretch>
          </a:blipFill>
        </p:spPr>
        <p:txBody>
          <a:bodyPr/>
          <a:lstStyle/>
          <a:p>
            <a:endParaRPr lang="fr-FR"/>
          </a:p>
        </p:txBody>
      </p:sp>
      <p:sp>
        <p:nvSpPr>
          <p:cNvPr id="7" name="TextBox 7"/>
          <p:cNvSpPr txBox="1"/>
          <p:nvPr/>
        </p:nvSpPr>
        <p:spPr>
          <a:xfrm>
            <a:off x="2768358" y="307422"/>
            <a:ext cx="12675145" cy="994410"/>
          </a:xfrm>
          <a:prstGeom prst="rect">
            <a:avLst/>
          </a:prstGeom>
        </p:spPr>
        <p:txBody>
          <a:bodyPr lIns="0" tIns="0" rIns="0" bIns="0" rtlCol="0" anchor="t">
            <a:spAutoFit/>
          </a:bodyPr>
          <a:lstStyle/>
          <a:p>
            <a:pPr algn="l">
              <a:lnSpc>
                <a:spcPts val="7769"/>
              </a:lnSpc>
            </a:pPr>
            <a:r>
              <a:rPr lang="en-US" sz="6999" b="1">
                <a:solidFill>
                  <a:srgbClr val="000000"/>
                </a:solidFill>
                <a:latin typeface="IBM Plex Sans Condensed Bold"/>
                <a:ea typeface="IBM Plex Sans Condensed Bold"/>
                <a:cs typeface="IBM Plex Sans Condensed Bold"/>
                <a:sym typeface="IBM Plex Sans Condensed Bold"/>
              </a:rPr>
              <a:t>CE QUE DISENT LES STATUTS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924083"/>
            <a:chOff x="0" y="0"/>
            <a:chExt cx="4816593" cy="506754"/>
          </a:xfrm>
        </p:grpSpPr>
        <p:sp>
          <p:nvSpPr>
            <p:cNvPr id="3" name="Freeform 3"/>
            <p:cNvSpPr/>
            <p:nvPr/>
          </p:nvSpPr>
          <p:spPr>
            <a:xfrm>
              <a:off x="0" y="0"/>
              <a:ext cx="4816592" cy="506754"/>
            </a:xfrm>
            <a:custGeom>
              <a:avLst/>
              <a:gdLst/>
              <a:ahLst/>
              <a:cxnLst/>
              <a:rect l="l" t="t" r="r" b="b"/>
              <a:pathLst>
                <a:path w="4816592" h="506754">
                  <a:moveTo>
                    <a:pt x="0" y="0"/>
                  </a:moveTo>
                  <a:lnTo>
                    <a:pt x="4816592" y="0"/>
                  </a:lnTo>
                  <a:lnTo>
                    <a:pt x="4816592" y="506754"/>
                  </a:lnTo>
                  <a:lnTo>
                    <a:pt x="0" y="506754"/>
                  </a:lnTo>
                  <a:close/>
                </a:path>
              </a:pathLst>
            </a:custGeom>
            <a:solidFill>
              <a:srgbClr val="1FB4AE"/>
            </a:solidFill>
          </p:spPr>
          <p:txBody>
            <a:bodyPr/>
            <a:lstStyle/>
            <a:p>
              <a:endParaRPr lang="fr-FR"/>
            </a:p>
          </p:txBody>
        </p:sp>
        <p:sp>
          <p:nvSpPr>
            <p:cNvPr id="4" name="TextBox 4"/>
            <p:cNvSpPr txBox="1"/>
            <p:nvPr/>
          </p:nvSpPr>
          <p:spPr>
            <a:xfrm>
              <a:off x="0" y="-38100"/>
              <a:ext cx="4816593" cy="544854"/>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881900" y="2921268"/>
            <a:ext cx="4917442" cy="6504247"/>
            <a:chOff x="0" y="0"/>
            <a:chExt cx="6556589" cy="8672329"/>
          </a:xfrm>
        </p:grpSpPr>
        <p:grpSp>
          <p:nvGrpSpPr>
            <p:cNvPr id="6" name="Group 6"/>
            <p:cNvGrpSpPr/>
            <p:nvPr/>
          </p:nvGrpSpPr>
          <p:grpSpPr>
            <a:xfrm rot="10593015">
              <a:off x="214119" y="1193252"/>
              <a:ext cx="6128352" cy="7301311"/>
              <a:chOff x="0" y="0"/>
              <a:chExt cx="522327" cy="622300"/>
            </a:xfrm>
          </p:grpSpPr>
          <p:sp>
            <p:nvSpPr>
              <p:cNvPr id="7" name="Freeform 7"/>
              <p:cNvSpPr/>
              <p:nvPr/>
            </p:nvSpPr>
            <p:spPr>
              <a:xfrm>
                <a:off x="0" y="0"/>
                <a:ext cx="522327" cy="622300"/>
              </a:xfrm>
              <a:custGeom>
                <a:avLst/>
                <a:gdLst/>
                <a:ahLst/>
                <a:cxnLst/>
                <a:rect l="l" t="t" r="r" b="b"/>
                <a:pathLst>
                  <a:path w="522327" h="622300">
                    <a:moveTo>
                      <a:pt x="522327" y="49530"/>
                    </a:moveTo>
                    <a:lnTo>
                      <a:pt x="522327" y="453390"/>
                    </a:lnTo>
                    <a:lnTo>
                      <a:pt x="261164" y="622300"/>
                    </a:lnTo>
                    <a:lnTo>
                      <a:pt x="0" y="453390"/>
                    </a:lnTo>
                    <a:lnTo>
                      <a:pt x="0" y="49530"/>
                    </a:lnTo>
                    <a:cubicBezTo>
                      <a:pt x="0" y="22860"/>
                      <a:pt x="31340" y="0"/>
                      <a:pt x="67903" y="0"/>
                    </a:cubicBezTo>
                    <a:lnTo>
                      <a:pt x="454425" y="0"/>
                    </a:lnTo>
                    <a:cubicBezTo>
                      <a:pt x="490988" y="0"/>
                      <a:pt x="522327" y="22860"/>
                      <a:pt x="522327" y="49530"/>
                    </a:cubicBezTo>
                    <a:close/>
                  </a:path>
                </a:pathLst>
              </a:custGeom>
              <a:solidFill>
                <a:srgbClr val="1FB4AE"/>
              </a:solidFill>
            </p:spPr>
            <p:txBody>
              <a:bodyPr/>
              <a:lstStyle/>
              <a:p>
                <a:endParaRPr lang="fr-FR"/>
              </a:p>
            </p:txBody>
          </p:sp>
          <p:sp>
            <p:nvSpPr>
              <p:cNvPr id="8" name="TextBox 8"/>
              <p:cNvSpPr txBox="1"/>
              <p:nvPr/>
            </p:nvSpPr>
            <p:spPr>
              <a:xfrm>
                <a:off x="0" y="-57150"/>
                <a:ext cx="522327" cy="502920"/>
              </a:xfrm>
              <a:prstGeom prst="rect">
                <a:avLst/>
              </a:prstGeom>
            </p:spPr>
            <p:txBody>
              <a:bodyPr lIns="50800" tIns="50800" rIns="50800" bIns="50800" rtlCol="0" anchor="ctr"/>
              <a:lstStyle/>
              <a:p>
                <a:pPr algn="ctr">
                  <a:lnSpc>
                    <a:spcPts val="3543"/>
                  </a:lnSpc>
                </a:pPr>
                <a:endParaRPr/>
              </a:p>
            </p:txBody>
          </p:sp>
        </p:grpSp>
        <p:sp>
          <p:nvSpPr>
            <p:cNvPr id="9" name="TextBox 9"/>
            <p:cNvSpPr txBox="1"/>
            <p:nvPr/>
          </p:nvSpPr>
          <p:spPr>
            <a:xfrm rot="-242161">
              <a:off x="49134" y="168443"/>
              <a:ext cx="5924735" cy="1656080"/>
            </a:xfrm>
            <a:prstGeom prst="rect">
              <a:avLst/>
            </a:prstGeom>
          </p:spPr>
          <p:txBody>
            <a:bodyPr lIns="0" tIns="0" rIns="0" bIns="0" rtlCol="0" anchor="t">
              <a:spAutoFit/>
            </a:bodyPr>
            <a:lstStyle/>
            <a:p>
              <a:pPr algn="ctr">
                <a:lnSpc>
                  <a:spcPts val="2940"/>
                </a:lnSpc>
              </a:pPr>
              <a:r>
                <a:rPr lang="en-US" sz="2100" b="1">
                  <a:solidFill>
                    <a:srgbClr val="000000"/>
                  </a:solidFill>
                  <a:latin typeface="Canva Sans Bold"/>
                  <a:ea typeface="Canva Sans Bold"/>
                  <a:cs typeface="Canva Sans Bold"/>
                  <a:sym typeface="Canva Sans Bold"/>
                </a:rPr>
                <a:t>L’AG, C’EST UNE RÉUNION</a:t>
              </a:r>
            </a:p>
            <a:p>
              <a:pPr algn="ctr">
                <a:lnSpc>
                  <a:spcPts val="4137"/>
                </a:lnSpc>
              </a:pPr>
              <a:r>
                <a:rPr lang="en-US" sz="2100" b="1" spc="90">
                  <a:solidFill>
                    <a:srgbClr val="000000"/>
                  </a:solidFill>
                  <a:latin typeface="Canva Sans Bold"/>
                  <a:ea typeface="Canva Sans Bold"/>
                  <a:cs typeface="Canva Sans Bold"/>
                  <a:sym typeface="Canva Sans Bold"/>
                </a:rPr>
                <a:t>POUR L’ÉQUIPE APEL !</a:t>
              </a:r>
            </a:p>
            <a:p>
              <a:pPr algn="ctr">
                <a:lnSpc>
                  <a:spcPts val="2940"/>
                </a:lnSpc>
              </a:pPr>
              <a:endParaRPr lang="en-US" sz="2100" b="1" spc="90">
                <a:solidFill>
                  <a:srgbClr val="000000"/>
                </a:solidFill>
                <a:latin typeface="Canva Sans Bold"/>
                <a:ea typeface="Canva Sans Bold"/>
                <a:cs typeface="Canva Sans Bold"/>
                <a:sym typeface="Canva Sans Bold"/>
              </a:endParaRPr>
            </a:p>
          </p:txBody>
        </p:sp>
        <p:sp>
          <p:nvSpPr>
            <p:cNvPr id="10" name="TextBox 10"/>
            <p:cNvSpPr txBox="1"/>
            <p:nvPr/>
          </p:nvSpPr>
          <p:spPr>
            <a:xfrm rot="-187574">
              <a:off x="556998" y="3108876"/>
              <a:ext cx="5578712" cy="5235575"/>
            </a:xfrm>
            <a:prstGeom prst="rect">
              <a:avLst/>
            </a:prstGeom>
          </p:spPr>
          <p:txBody>
            <a:bodyPr lIns="0" tIns="0" rIns="0" bIns="0" rtlCol="0" anchor="t">
              <a:spAutoFit/>
            </a:bodyPr>
            <a:lstStyle/>
            <a:p>
              <a:pPr algn="l">
                <a:lnSpc>
                  <a:spcPts val="1739"/>
                </a:lnSpc>
              </a:pPr>
              <a:r>
                <a:rPr lang="en-US" sz="1200">
                  <a:solidFill>
                    <a:srgbClr val="000000"/>
                  </a:solidFill>
                  <a:latin typeface="Canva Sans"/>
                  <a:ea typeface="Canva Sans"/>
                  <a:cs typeface="Canva Sans"/>
                  <a:sym typeface="Canva Sans"/>
                </a:rPr>
                <a:t>L’AG rassemble tous les parents adhérents à l’Apel mais aussi les parents qui n’adhèrent pas, le président de l’OGEC, le chef d’établissement et des partenaires avec lesquels l’Apel porte des projets (maire, président de l’intercommunalité, UGSEL…).</a:t>
              </a:r>
            </a:p>
            <a:p>
              <a:pPr algn="l">
                <a:lnSpc>
                  <a:spcPts val="1739"/>
                </a:lnSpc>
              </a:pPr>
              <a:r>
                <a:rPr lang="en-US" sz="1200">
                  <a:solidFill>
                    <a:srgbClr val="000000"/>
                  </a:solidFill>
                  <a:latin typeface="Canva Sans"/>
                  <a:ea typeface="Canva Sans"/>
                  <a:cs typeface="Canva Sans"/>
                  <a:sym typeface="Canva Sans"/>
                </a:rPr>
                <a:t>Si tous les parents sont invités, seuls les adhérents à jour de leur cotisation pour l’année scolaire en cours, ont le droit de vote. C’est le moment de présenter de façon positive tout ce que l’Apel a réalisé dans l’année écoulée ainsi que les projets pour l’année suivante. </a:t>
              </a:r>
            </a:p>
            <a:p>
              <a:pPr algn="l">
                <a:lnSpc>
                  <a:spcPts val="1739"/>
                </a:lnSpc>
              </a:pPr>
              <a:r>
                <a:rPr lang="en-US" sz="1200">
                  <a:solidFill>
                    <a:srgbClr val="000000"/>
                  </a:solidFill>
                  <a:latin typeface="Canva Sans"/>
                  <a:ea typeface="Canva Sans"/>
                  <a:cs typeface="Canva Sans"/>
                  <a:sym typeface="Canva Sans"/>
                </a:rPr>
                <a:t>C’est une vitrine de l’association et de son dynamisme, l’occasion de fédérer les parents et la communauté éducative autour de ses actions et son projet. C’est le RDV des parents de l’établissement qui doit leur donner envie de rejoindre l’équipe élue.</a:t>
              </a:r>
            </a:p>
            <a:p>
              <a:pPr algn="l">
                <a:lnSpc>
                  <a:spcPts val="1739"/>
                </a:lnSpc>
              </a:pPr>
              <a:r>
                <a:rPr lang="en-US" sz="1200">
                  <a:solidFill>
                    <a:srgbClr val="000000"/>
                  </a:solidFill>
                  <a:latin typeface="Canva Sans"/>
                  <a:ea typeface="Canva Sans"/>
                  <a:cs typeface="Canva Sans"/>
                  <a:sym typeface="Canva Sans"/>
                </a:rPr>
                <a:t>Sans oublier de remercier les bénévoles en fin de mandat qui ont oeuvré au sein de l’association parfois pendant de nombreuses années.</a:t>
              </a:r>
            </a:p>
          </p:txBody>
        </p:sp>
        <p:sp>
          <p:nvSpPr>
            <p:cNvPr id="11" name="TextBox 11"/>
            <p:cNvSpPr txBox="1"/>
            <p:nvPr/>
          </p:nvSpPr>
          <p:spPr>
            <a:xfrm>
              <a:off x="1566106" y="1460317"/>
              <a:ext cx="2541581" cy="1609778"/>
            </a:xfrm>
            <a:prstGeom prst="rect">
              <a:avLst/>
            </a:prstGeom>
          </p:spPr>
          <p:txBody>
            <a:bodyPr lIns="0" tIns="0" rIns="0" bIns="0" rtlCol="0" anchor="t">
              <a:spAutoFit/>
            </a:bodyPr>
            <a:lstStyle/>
            <a:p>
              <a:pPr algn="ctr">
                <a:lnSpc>
                  <a:spcPts val="9377"/>
                </a:lnSpc>
              </a:pPr>
              <a:r>
                <a:rPr lang="en-US" sz="6697">
                  <a:solidFill>
                    <a:srgbClr val="CD0F81"/>
                  </a:solidFill>
                  <a:latin typeface="Negrita Pro"/>
                  <a:ea typeface="Negrita Pro"/>
                  <a:cs typeface="Negrita Pro"/>
                  <a:sym typeface="Negrita Pro"/>
                </a:rPr>
                <a:t>faux</a:t>
              </a:r>
            </a:p>
          </p:txBody>
        </p:sp>
      </p:grpSp>
      <p:grpSp>
        <p:nvGrpSpPr>
          <p:cNvPr id="12" name="Group 12"/>
          <p:cNvGrpSpPr/>
          <p:nvPr/>
        </p:nvGrpSpPr>
        <p:grpSpPr>
          <a:xfrm rot="-10674310">
            <a:off x="7209472" y="4036771"/>
            <a:ext cx="4596264" cy="5475983"/>
            <a:chOff x="0" y="0"/>
            <a:chExt cx="522327" cy="622300"/>
          </a:xfrm>
        </p:grpSpPr>
        <p:sp>
          <p:nvSpPr>
            <p:cNvPr id="13" name="Freeform 13"/>
            <p:cNvSpPr/>
            <p:nvPr/>
          </p:nvSpPr>
          <p:spPr>
            <a:xfrm>
              <a:off x="0" y="0"/>
              <a:ext cx="522327" cy="622300"/>
            </a:xfrm>
            <a:custGeom>
              <a:avLst/>
              <a:gdLst/>
              <a:ahLst/>
              <a:cxnLst/>
              <a:rect l="l" t="t" r="r" b="b"/>
              <a:pathLst>
                <a:path w="522327" h="622300">
                  <a:moveTo>
                    <a:pt x="522327" y="49530"/>
                  </a:moveTo>
                  <a:lnTo>
                    <a:pt x="522327" y="453390"/>
                  </a:lnTo>
                  <a:lnTo>
                    <a:pt x="261164" y="622300"/>
                  </a:lnTo>
                  <a:lnTo>
                    <a:pt x="0" y="453390"/>
                  </a:lnTo>
                  <a:lnTo>
                    <a:pt x="0" y="49530"/>
                  </a:lnTo>
                  <a:cubicBezTo>
                    <a:pt x="0" y="22860"/>
                    <a:pt x="31340" y="0"/>
                    <a:pt x="67903" y="0"/>
                  </a:cubicBezTo>
                  <a:lnTo>
                    <a:pt x="454425" y="0"/>
                  </a:lnTo>
                  <a:cubicBezTo>
                    <a:pt x="490988" y="0"/>
                    <a:pt x="522327" y="22860"/>
                    <a:pt x="522327" y="49530"/>
                  </a:cubicBezTo>
                  <a:close/>
                </a:path>
              </a:pathLst>
            </a:custGeom>
            <a:solidFill>
              <a:srgbClr val="1FB4AE"/>
            </a:solidFill>
          </p:spPr>
          <p:txBody>
            <a:bodyPr/>
            <a:lstStyle/>
            <a:p>
              <a:endParaRPr lang="fr-FR"/>
            </a:p>
          </p:txBody>
        </p:sp>
        <p:sp>
          <p:nvSpPr>
            <p:cNvPr id="14" name="TextBox 14"/>
            <p:cNvSpPr txBox="1"/>
            <p:nvPr/>
          </p:nvSpPr>
          <p:spPr>
            <a:xfrm>
              <a:off x="0" y="-57150"/>
              <a:ext cx="522327" cy="502920"/>
            </a:xfrm>
            <a:prstGeom prst="rect">
              <a:avLst/>
            </a:prstGeom>
          </p:spPr>
          <p:txBody>
            <a:bodyPr lIns="50800" tIns="50800" rIns="50800" bIns="50800" rtlCol="0" anchor="ctr"/>
            <a:lstStyle/>
            <a:p>
              <a:pPr algn="ctr">
                <a:lnSpc>
                  <a:spcPts val="3543"/>
                </a:lnSpc>
              </a:pPr>
              <a:endParaRPr/>
            </a:p>
          </p:txBody>
        </p:sp>
      </p:grpSp>
      <p:grpSp>
        <p:nvGrpSpPr>
          <p:cNvPr id="15" name="Group 15"/>
          <p:cNvGrpSpPr/>
          <p:nvPr/>
        </p:nvGrpSpPr>
        <p:grpSpPr>
          <a:xfrm rot="-144989">
            <a:off x="12798472" y="3143614"/>
            <a:ext cx="4917442" cy="6504247"/>
            <a:chOff x="0" y="0"/>
            <a:chExt cx="6556589" cy="8672329"/>
          </a:xfrm>
        </p:grpSpPr>
        <p:grpSp>
          <p:nvGrpSpPr>
            <p:cNvPr id="16" name="Group 16"/>
            <p:cNvGrpSpPr/>
            <p:nvPr/>
          </p:nvGrpSpPr>
          <p:grpSpPr>
            <a:xfrm rot="10593015">
              <a:off x="214119" y="1193252"/>
              <a:ext cx="6128352" cy="7301311"/>
              <a:chOff x="0" y="0"/>
              <a:chExt cx="522327" cy="622300"/>
            </a:xfrm>
          </p:grpSpPr>
          <p:sp>
            <p:nvSpPr>
              <p:cNvPr id="17" name="Freeform 17"/>
              <p:cNvSpPr/>
              <p:nvPr/>
            </p:nvSpPr>
            <p:spPr>
              <a:xfrm>
                <a:off x="0" y="0"/>
                <a:ext cx="522327" cy="622300"/>
              </a:xfrm>
              <a:custGeom>
                <a:avLst/>
                <a:gdLst/>
                <a:ahLst/>
                <a:cxnLst/>
                <a:rect l="l" t="t" r="r" b="b"/>
                <a:pathLst>
                  <a:path w="522327" h="622300">
                    <a:moveTo>
                      <a:pt x="522327" y="49530"/>
                    </a:moveTo>
                    <a:lnTo>
                      <a:pt x="522327" y="453390"/>
                    </a:lnTo>
                    <a:lnTo>
                      <a:pt x="261164" y="622300"/>
                    </a:lnTo>
                    <a:lnTo>
                      <a:pt x="0" y="453390"/>
                    </a:lnTo>
                    <a:lnTo>
                      <a:pt x="0" y="49530"/>
                    </a:lnTo>
                    <a:cubicBezTo>
                      <a:pt x="0" y="22860"/>
                      <a:pt x="31340" y="0"/>
                      <a:pt x="67903" y="0"/>
                    </a:cubicBezTo>
                    <a:lnTo>
                      <a:pt x="454425" y="0"/>
                    </a:lnTo>
                    <a:cubicBezTo>
                      <a:pt x="490988" y="0"/>
                      <a:pt x="522327" y="22860"/>
                      <a:pt x="522327" y="49530"/>
                    </a:cubicBezTo>
                    <a:close/>
                  </a:path>
                </a:pathLst>
              </a:custGeom>
              <a:solidFill>
                <a:srgbClr val="1FB4AE"/>
              </a:solidFill>
            </p:spPr>
            <p:txBody>
              <a:bodyPr/>
              <a:lstStyle/>
              <a:p>
                <a:endParaRPr lang="fr-FR"/>
              </a:p>
            </p:txBody>
          </p:sp>
          <p:sp>
            <p:nvSpPr>
              <p:cNvPr id="18" name="TextBox 18"/>
              <p:cNvSpPr txBox="1"/>
              <p:nvPr/>
            </p:nvSpPr>
            <p:spPr>
              <a:xfrm>
                <a:off x="0" y="-57150"/>
                <a:ext cx="522327" cy="502920"/>
              </a:xfrm>
              <a:prstGeom prst="rect">
                <a:avLst/>
              </a:prstGeom>
            </p:spPr>
            <p:txBody>
              <a:bodyPr lIns="50800" tIns="50800" rIns="50800" bIns="50800" rtlCol="0" anchor="ctr"/>
              <a:lstStyle/>
              <a:p>
                <a:pPr algn="ctr">
                  <a:lnSpc>
                    <a:spcPts val="3543"/>
                  </a:lnSpc>
                </a:pPr>
                <a:endParaRPr/>
              </a:p>
            </p:txBody>
          </p:sp>
        </p:grpSp>
        <p:sp>
          <p:nvSpPr>
            <p:cNvPr id="19" name="TextBox 19"/>
            <p:cNvSpPr txBox="1"/>
            <p:nvPr/>
          </p:nvSpPr>
          <p:spPr>
            <a:xfrm rot="-242161">
              <a:off x="24552" y="169309"/>
              <a:ext cx="5924735" cy="957580"/>
            </a:xfrm>
            <a:prstGeom prst="rect">
              <a:avLst/>
            </a:prstGeom>
          </p:spPr>
          <p:txBody>
            <a:bodyPr lIns="0" tIns="0" rIns="0" bIns="0" rtlCol="0" anchor="t">
              <a:spAutoFit/>
            </a:bodyPr>
            <a:lstStyle/>
            <a:p>
              <a:pPr algn="ctr">
                <a:lnSpc>
                  <a:spcPts val="2940"/>
                </a:lnSpc>
              </a:pPr>
              <a:r>
                <a:rPr lang="en-US" sz="2100" b="1">
                  <a:solidFill>
                    <a:srgbClr val="000000"/>
                  </a:solidFill>
                  <a:latin typeface="Canva Sans Bold"/>
                  <a:ea typeface="Canva Sans Bold"/>
                  <a:cs typeface="Canva Sans Bold"/>
                  <a:sym typeface="Canva Sans Bold"/>
                </a:rPr>
                <a:t>L’AG, ON EN PARLE</a:t>
              </a:r>
            </a:p>
            <a:p>
              <a:pPr algn="ctr">
                <a:lnSpc>
                  <a:spcPts val="2940"/>
                </a:lnSpc>
              </a:pPr>
              <a:r>
                <a:rPr lang="en-US" sz="2100" b="1">
                  <a:solidFill>
                    <a:srgbClr val="000000"/>
                  </a:solidFill>
                  <a:latin typeface="Canva Sans Bold"/>
                  <a:ea typeface="Canva Sans Bold"/>
                  <a:cs typeface="Canva Sans Bold"/>
                  <a:sym typeface="Canva Sans Bold"/>
                </a:rPr>
                <a:t>À LA RENTRÉE</a:t>
              </a:r>
            </a:p>
          </p:txBody>
        </p:sp>
        <p:sp>
          <p:nvSpPr>
            <p:cNvPr id="20" name="TextBox 20"/>
            <p:cNvSpPr txBox="1"/>
            <p:nvPr/>
          </p:nvSpPr>
          <p:spPr>
            <a:xfrm>
              <a:off x="1486323" y="1460317"/>
              <a:ext cx="2701147" cy="1625818"/>
            </a:xfrm>
            <a:prstGeom prst="rect">
              <a:avLst/>
            </a:prstGeom>
          </p:spPr>
          <p:txBody>
            <a:bodyPr lIns="0" tIns="0" rIns="0" bIns="0" rtlCol="0" anchor="t">
              <a:spAutoFit/>
            </a:bodyPr>
            <a:lstStyle/>
            <a:p>
              <a:pPr algn="ctr">
                <a:lnSpc>
                  <a:spcPts val="9377"/>
                </a:lnSpc>
              </a:pPr>
              <a:r>
                <a:rPr lang="en-US" sz="6697">
                  <a:solidFill>
                    <a:srgbClr val="CD0F81"/>
                  </a:solidFill>
                  <a:latin typeface="Negrita Pro"/>
                  <a:ea typeface="Negrita Pro"/>
                  <a:cs typeface="Negrita Pro"/>
                  <a:sym typeface="Negrita Pro"/>
                </a:rPr>
                <a:t>fAUX</a:t>
              </a:r>
            </a:p>
          </p:txBody>
        </p:sp>
      </p:grpSp>
      <p:sp>
        <p:nvSpPr>
          <p:cNvPr id="21" name="Freeform 21"/>
          <p:cNvSpPr/>
          <p:nvPr/>
        </p:nvSpPr>
        <p:spPr>
          <a:xfrm>
            <a:off x="16182414" y="463298"/>
            <a:ext cx="1825149" cy="997488"/>
          </a:xfrm>
          <a:custGeom>
            <a:avLst/>
            <a:gdLst/>
            <a:ahLst/>
            <a:cxnLst/>
            <a:rect l="l" t="t" r="r" b="b"/>
            <a:pathLst>
              <a:path w="1825149" h="997488">
                <a:moveTo>
                  <a:pt x="0" y="0"/>
                </a:moveTo>
                <a:lnTo>
                  <a:pt x="1825149" y="0"/>
                </a:lnTo>
                <a:lnTo>
                  <a:pt x="1825149" y="997488"/>
                </a:lnTo>
                <a:lnTo>
                  <a:pt x="0" y="997488"/>
                </a:lnTo>
                <a:lnTo>
                  <a:pt x="0" y="0"/>
                </a:lnTo>
                <a:close/>
              </a:path>
            </a:pathLst>
          </a:custGeom>
          <a:blipFill>
            <a:blip r:embed="rId2"/>
            <a:stretch>
              <a:fillRect/>
            </a:stretch>
          </a:blipFill>
        </p:spPr>
        <p:txBody>
          <a:bodyPr/>
          <a:lstStyle/>
          <a:p>
            <a:endParaRPr lang="fr-FR"/>
          </a:p>
        </p:txBody>
      </p:sp>
      <p:sp>
        <p:nvSpPr>
          <p:cNvPr id="22" name="TextBox 22"/>
          <p:cNvSpPr txBox="1"/>
          <p:nvPr/>
        </p:nvSpPr>
        <p:spPr>
          <a:xfrm>
            <a:off x="2105586" y="425088"/>
            <a:ext cx="14076827" cy="1283423"/>
          </a:xfrm>
          <a:prstGeom prst="rect">
            <a:avLst/>
          </a:prstGeom>
        </p:spPr>
        <p:txBody>
          <a:bodyPr lIns="0" tIns="0" rIns="0" bIns="0" rtlCol="0" anchor="t">
            <a:spAutoFit/>
          </a:bodyPr>
          <a:lstStyle/>
          <a:p>
            <a:pPr algn="ctr">
              <a:lnSpc>
                <a:spcPts val="9936"/>
              </a:lnSpc>
            </a:pPr>
            <a:r>
              <a:rPr lang="en-US" sz="8952" b="1">
                <a:solidFill>
                  <a:srgbClr val="FFFFFF"/>
                </a:solidFill>
                <a:latin typeface="IBM Plex Sans Condensed Bold"/>
                <a:ea typeface="IBM Plex Sans Condensed Bold"/>
                <a:cs typeface="IBM Plex Sans Condensed Bold"/>
                <a:sym typeface="IBM Plex Sans Condensed Bold"/>
              </a:rPr>
              <a:t>VRAI/FAUX</a:t>
            </a:r>
          </a:p>
        </p:txBody>
      </p:sp>
      <p:sp>
        <p:nvSpPr>
          <p:cNvPr id="23" name="TextBox 23"/>
          <p:cNvSpPr txBox="1"/>
          <p:nvPr/>
        </p:nvSpPr>
        <p:spPr>
          <a:xfrm rot="90512">
            <a:off x="7372495" y="3252900"/>
            <a:ext cx="4443551" cy="727710"/>
          </a:xfrm>
          <a:prstGeom prst="rect">
            <a:avLst/>
          </a:prstGeom>
        </p:spPr>
        <p:txBody>
          <a:bodyPr lIns="0" tIns="0" rIns="0" bIns="0" rtlCol="0" anchor="t">
            <a:spAutoFit/>
          </a:bodyPr>
          <a:lstStyle/>
          <a:p>
            <a:pPr algn="ctr">
              <a:lnSpc>
                <a:spcPts val="2940"/>
              </a:lnSpc>
            </a:pPr>
            <a:r>
              <a:rPr lang="en-US" sz="2100" b="1">
                <a:solidFill>
                  <a:srgbClr val="000000"/>
                </a:solidFill>
                <a:latin typeface="Canva Sans Bold"/>
                <a:ea typeface="Canva Sans Bold"/>
                <a:cs typeface="Canva Sans Bold"/>
                <a:sym typeface="Canva Sans Bold"/>
              </a:rPr>
              <a:t>L’AG, C’EST</a:t>
            </a:r>
          </a:p>
          <a:p>
            <a:pPr algn="ctr">
              <a:lnSpc>
                <a:spcPts val="2940"/>
              </a:lnSpc>
            </a:pPr>
            <a:r>
              <a:rPr lang="en-US" sz="2100" b="1">
                <a:solidFill>
                  <a:srgbClr val="000000"/>
                </a:solidFill>
                <a:latin typeface="Canva Sans Bold"/>
                <a:ea typeface="Canva Sans Bold"/>
                <a:cs typeface="Canva Sans Bold"/>
                <a:sym typeface="Canva Sans Bold"/>
              </a:rPr>
              <a:t>TOUJOURS PAREIL !</a:t>
            </a:r>
          </a:p>
        </p:txBody>
      </p:sp>
      <p:sp>
        <p:nvSpPr>
          <p:cNvPr id="24" name="TextBox 24"/>
          <p:cNvSpPr txBox="1"/>
          <p:nvPr/>
        </p:nvSpPr>
        <p:spPr>
          <a:xfrm rot="145099">
            <a:off x="7402574" y="5468183"/>
            <a:ext cx="4184034" cy="3933825"/>
          </a:xfrm>
          <a:prstGeom prst="rect">
            <a:avLst/>
          </a:prstGeom>
        </p:spPr>
        <p:txBody>
          <a:bodyPr lIns="0" tIns="0" rIns="0" bIns="0" rtlCol="0" anchor="t">
            <a:spAutoFit/>
          </a:bodyPr>
          <a:lstStyle/>
          <a:p>
            <a:pPr algn="l">
              <a:lnSpc>
                <a:spcPts val="1739"/>
              </a:lnSpc>
            </a:pPr>
            <a:r>
              <a:rPr lang="en-US" sz="1200" b="1">
                <a:solidFill>
                  <a:srgbClr val="000000"/>
                </a:solidFill>
                <a:latin typeface="Canva Sans Bold"/>
                <a:ea typeface="Canva Sans Bold"/>
                <a:cs typeface="Canva Sans Bold"/>
                <a:sym typeface="Canva Sans Bold"/>
              </a:rPr>
              <a:t>VRAI</a:t>
            </a:r>
            <a:r>
              <a:rPr lang="en-US" sz="1200">
                <a:solidFill>
                  <a:srgbClr val="000000"/>
                </a:solidFill>
                <a:latin typeface="Canva Sans"/>
                <a:ea typeface="Canva Sans"/>
                <a:cs typeface="Canva Sans"/>
                <a:sym typeface="Canva Sans"/>
              </a:rPr>
              <a:t> </a:t>
            </a:r>
          </a:p>
          <a:p>
            <a:pPr algn="l">
              <a:lnSpc>
                <a:spcPts val="1739"/>
              </a:lnSpc>
            </a:pPr>
            <a:r>
              <a:rPr lang="en-US" sz="1200">
                <a:solidFill>
                  <a:srgbClr val="000000"/>
                </a:solidFill>
                <a:latin typeface="Canva Sans"/>
                <a:ea typeface="Canva Sans"/>
                <a:cs typeface="Canva Sans"/>
                <a:sym typeface="Canva Sans"/>
              </a:rPr>
              <a:t>car c’est un temps statutaire qui suppose de respecter certaines étapes. Mais il est possible de présenter le rapport d’activité et le bilan financier de façon dynamique, illustrée, à plusieurs voix… Pensez aussi à faire témoigner des parents ayant participé à des actions</a:t>
            </a:r>
          </a:p>
          <a:p>
            <a:pPr algn="l">
              <a:lnSpc>
                <a:spcPts val="1739"/>
              </a:lnSpc>
            </a:pPr>
            <a:r>
              <a:rPr lang="en-US" sz="1200">
                <a:solidFill>
                  <a:srgbClr val="000000"/>
                </a:solidFill>
                <a:latin typeface="Canva Sans"/>
                <a:ea typeface="Canva Sans"/>
                <a:cs typeface="Canva Sans"/>
                <a:sym typeface="Canva Sans"/>
              </a:rPr>
              <a:t>dans l’année, et favorisez les temps de questions/réponses. Si le fond est encadré par</a:t>
            </a:r>
          </a:p>
          <a:p>
            <a:pPr algn="l">
              <a:lnSpc>
                <a:spcPts val="1739"/>
              </a:lnSpc>
            </a:pPr>
            <a:r>
              <a:rPr lang="en-US" sz="1200">
                <a:solidFill>
                  <a:srgbClr val="000000"/>
                </a:solidFill>
                <a:latin typeface="Canva Sans"/>
                <a:ea typeface="Canva Sans"/>
                <a:cs typeface="Canva Sans"/>
                <a:sym typeface="Canva Sans"/>
              </a:rPr>
              <a:t>les statuts, la forme vous appartient et dépend de votre imagination.</a:t>
            </a:r>
          </a:p>
          <a:p>
            <a:pPr algn="l">
              <a:lnSpc>
                <a:spcPts val="1739"/>
              </a:lnSpc>
            </a:pPr>
            <a:endParaRPr lang="en-US" sz="1200">
              <a:solidFill>
                <a:srgbClr val="000000"/>
              </a:solidFill>
              <a:latin typeface="Canva Sans"/>
              <a:ea typeface="Canva Sans"/>
              <a:cs typeface="Canva Sans"/>
              <a:sym typeface="Canva Sans"/>
            </a:endParaRPr>
          </a:p>
          <a:p>
            <a:pPr algn="l">
              <a:lnSpc>
                <a:spcPts val="1739"/>
              </a:lnSpc>
            </a:pPr>
            <a:r>
              <a:rPr lang="en-US" sz="1200" b="1">
                <a:solidFill>
                  <a:srgbClr val="000000"/>
                </a:solidFill>
                <a:latin typeface="Canva Sans Bold"/>
                <a:ea typeface="Canva Sans Bold"/>
                <a:cs typeface="Canva Sans Bold"/>
                <a:sym typeface="Canva Sans Bold"/>
              </a:rPr>
              <a:t>FAUX</a:t>
            </a:r>
            <a:r>
              <a:rPr lang="en-US" sz="1200">
                <a:solidFill>
                  <a:srgbClr val="000000"/>
                </a:solidFill>
                <a:latin typeface="Canva Sans"/>
                <a:ea typeface="Canva Sans"/>
                <a:cs typeface="Canva Sans"/>
                <a:sym typeface="Canva Sans"/>
              </a:rPr>
              <a:t> </a:t>
            </a:r>
          </a:p>
          <a:p>
            <a:pPr algn="l">
              <a:lnSpc>
                <a:spcPts val="1739"/>
              </a:lnSpc>
            </a:pPr>
            <a:r>
              <a:rPr lang="en-US" sz="1200">
                <a:solidFill>
                  <a:srgbClr val="000000"/>
                </a:solidFill>
                <a:latin typeface="Canva Sans"/>
                <a:ea typeface="Canva Sans"/>
                <a:cs typeface="Canva Sans"/>
                <a:sym typeface="Canva Sans"/>
              </a:rPr>
              <a:t>car il est possible de proposer une action originale et motivante dans la continuité de l’AG : une formation, une conférence, un repas, une Rencontre parent-école®, une rencontre avec un partenaire… C’est l’occasion de créer</a:t>
            </a:r>
          </a:p>
          <a:p>
            <a:pPr algn="l">
              <a:lnSpc>
                <a:spcPts val="1739"/>
              </a:lnSpc>
            </a:pPr>
            <a:r>
              <a:rPr lang="en-US" sz="1200">
                <a:solidFill>
                  <a:srgbClr val="000000"/>
                </a:solidFill>
                <a:latin typeface="Canva Sans"/>
                <a:ea typeface="Canva Sans"/>
                <a:cs typeface="Canva Sans"/>
                <a:sym typeface="Canva Sans"/>
              </a:rPr>
              <a:t>un événement riche et convivial, à l’image de</a:t>
            </a:r>
          </a:p>
          <a:p>
            <a:pPr algn="l">
              <a:lnSpc>
                <a:spcPts val="1739"/>
              </a:lnSpc>
            </a:pPr>
            <a:r>
              <a:rPr lang="en-US" sz="1200">
                <a:solidFill>
                  <a:srgbClr val="000000"/>
                </a:solidFill>
                <a:latin typeface="Canva Sans"/>
                <a:ea typeface="Canva Sans"/>
                <a:cs typeface="Canva Sans"/>
                <a:sym typeface="Canva Sans"/>
              </a:rPr>
              <a:t>votre Apel.</a:t>
            </a:r>
          </a:p>
        </p:txBody>
      </p:sp>
      <p:sp>
        <p:nvSpPr>
          <p:cNvPr id="25" name="TextBox 25"/>
          <p:cNvSpPr txBox="1"/>
          <p:nvPr/>
        </p:nvSpPr>
        <p:spPr>
          <a:xfrm rot="-393146">
            <a:off x="7709727" y="4001394"/>
            <a:ext cx="1631788" cy="1216976"/>
          </a:xfrm>
          <a:prstGeom prst="rect">
            <a:avLst/>
          </a:prstGeom>
        </p:spPr>
        <p:txBody>
          <a:bodyPr lIns="0" tIns="0" rIns="0" bIns="0" rtlCol="0" anchor="t">
            <a:spAutoFit/>
          </a:bodyPr>
          <a:lstStyle/>
          <a:p>
            <a:pPr algn="ctr">
              <a:lnSpc>
                <a:spcPts val="9377"/>
              </a:lnSpc>
            </a:pPr>
            <a:r>
              <a:rPr lang="en-US" sz="6697">
                <a:solidFill>
                  <a:srgbClr val="CD0F81"/>
                </a:solidFill>
                <a:latin typeface="Negrita Pro"/>
                <a:ea typeface="Negrita Pro"/>
                <a:cs typeface="Negrita Pro"/>
                <a:sym typeface="Negrita Pro"/>
              </a:rPr>
              <a:t>vrai</a:t>
            </a:r>
          </a:p>
        </p:txBody>
      </p:sp>
      <p:sp>
        <p:nvSpPr>
          <p:cNvPr id="26" name="TextBox 26"/>
          <p:cNvSpPr txBox="1"/>
          <p:nvPr/>
        </p:nvSpPr>
        <p:spPr>
          <a:xfrm rot="-332563">
            <a:off x="13245688" y="5437173"/>
            <a:ext cx="4184034" cy="3698748"/>
          </a:xfrm>
          <a:prstGeom prst="rect">
            <a:avLst/>
          </a:prstGeom>
        </p:spPr>
        <p:txBody>
          <a:bodyPr lIns="0" tIns="0" rIns="0" bIns="0" rtlCol="0" anchor="t">
            <a:spAutoFit/>
          </a:bodyPr>
          <a:lstStyle/>
          <a:p>
            <a:pPr algn="l">
              <a:lnSpc>
                <a:spcPts val="2016"/>
              </a:lnSpc>
            </a:pPr>
            <a:r>
              <a:rPr lang="en-US" sz="1200" spc="75">
                <a:solidFill>
                  <a:srgbClr val="000000"/>
                </a:solidFill>
                <a:latin typeface="Canva Sans"/>
                <a:ea typeface="Canva Sans"/>
                <a:cs typeface="Canva Sans"/>
                <a:sym typeface="Canva Sans"/>
              </a:rPr>
              <a:t>Il est important de commencer à préparer l’AG à la fin de l’année scolaire pour avoir posé des jalons avant la rentrée : fixer la date et l’heure en accord avec le chef d’établissement, préparer les documents, se répartir les rôles… En effet, conformément aux statuts types, l’AG de l’Apel d’établissement doit se tenir avant le 15 octobre, ce qui laisse peu de temps</a:t>
            </a:r>
          </a:p>
          <a:p>
            <a:pPr algn="l">
              <a:lnSpc>
                <a:spcPts val="2016"/>
              </a:lnSpc>
            </a:pPr>
            <a:r>
              <a:rPr lang="en-US" sz="1200">
                <a:solidFill>
                  <a:srgbClr val="000000"/>
                </a:solidFill>
                <a:latin typeface="Canva Sans"/>
                <a:ea typeface="Canva Sans"/>
                <a:cs typeface="Canva Sans"/>
                <a:sym typeface="Canva Sans"/>
              </a:rPr>
              <a:t>après la rentrée mais permet aussi de lancer l’année. Anticiper permet ainsi de réfléchir à l’organisation d’une action qui se tiendra en même temps et de programmer la communication.</a:t>
            </a:r>
          </a:p>
          <a:p>
            <a:pPr algn="l">
              <a:lnSpc>
                <a:spcPts val="2016"/>
              </a:lnSpc>
            </a:pPr>
            <a:r>
              <a:rPr lang="en-US" sz="1200">
                <a:solidFill>
                  <a:srgbClr val="000000"/>
                </a:solidFill>
                <a:latin typeface="Canva Sans"/>
                <a:ea typeface="Canva Sans"/>
                <a:cs typeface="Canva Sans"/>
                <a:sym typeface="Canva Sans"/>
              </a:rPr>
              <a:t>Une invitation attractive avec un déroulé dynamique et une action associée donnera envie au plus grand nombre</a:t>
            </a:r>
          </a:p>
          <a:p>
            <a:pPr algn="l">
              <a:lnSpc>
                <a:spcPts val="2016"/>
              </a:lnSpc>
            </a:pPr>
            <a:r>
              <a:rPr lang="en-US" sz="1200">
                <a:solidFill>
                  <a:srgbClr val="000000"/>
                </a:solidFill>
                <a:latin typeface="Canva Sans"/>
                <a:ea typeface="Canva Sans"/>
                <a:cs typeface="Canva Sans"/>
                <a:sym typeface="Canva Sans"/>
              </a:rPr>
              <a:t>de participer.</a:t>
            </a:r>
          </a:p>
        </p:txBody>
      </p:sp>
      <p:sp>
        <p:nvSpPr>
          <p:cNvPr id="27" name="TextBox 27"/>
          <p:cNvSpPr txBox="1"/>
          <p:nvPr/>
        </p:nvSpPr>
        <p:spPr>
          <a:xfrm rot="952469">
            <a:off x="9561262" y="4218099"/>
            <a:ext cx="1906190" cy="1240671"/>
          </a:xfrm>
          <a:prstGeom prst="rect">
            <a:avLst/>
          </a:prstGeom>
        </p:spPr>
        <p:txBody>
          <a:bodyPr lIns="0" tIns="0" rIns="0" bIns="0" rtlCol="0" anchor="t">
            <a:spAutoFit/>
          </a:bodyPr>
          <a:lstStyle/>
          <a:p>
            <a:pPr algn="ctr">
              <a:lnSpc>
                <a:spcPts val="9377"/>
              </a:lnSpc>
            </a:pPr>
            <a:r>
              <a:rPr lang="en-US" sz="6697">
                <a:solidFill>
                  <a:srgbClr val="CD0F81"/>
                </a:solidFill>
                <a:latin typeface="Negrita Pro"/>
                <a:ea typeface="Negrita Pro"/>
                <a:cs typeface="Negrita Pro"/>
                <a:sym typeface="Negrita Pro"/>
              </a:rPr>
              <a:t>faux</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a:off x="1027479" y="1988376"/>
            <a:ext cx="16770020" cy="7779289"/>
            <a:chOff x="0" y="0"/>
            <a:chExt cx="4416795" cy="2048866"/>
          </a:xfrm>
        </p:grpSpPr>
        <p:sp>
          <p:nvSpPr>
            <p:cNvPr id="3" name="Freeform 3"/>
            <p:cNvSpPr/>
            <p:nvPr/>
          </p:nvSpPr>
          <p:spPr>
            <a:xfrm>
              <a:off x="0" y="0"/>
              <a:ext cx="4416795" cy="2048866"/>
            </a:xfrm>
            <a:custGeom>
              <a:avLst/>
              <a:gdLst/>
              <a:ahLst/>
              <a:cxnLst/>
              <a:rect l="l" t="t" r="r" b="b"/>
              <a:pathLst>
                <a:path w="4416795" h="2048866">
                  <a:moveTo>
                    <a:pt x="6463" y="0"/>
                  </a:moveTo>
                  <a:lnTo>
                    <a:pt x="4410332" y="0"/>
                  </a:lnTo>
                  <a:cubicBezTo>
                    <a:pt x="4412046" y="0"/>
                    <a:pt x="4413690" y="681"/>
                    <a:pt x="4414902" y="1893"/>
                  </a:cubicBezTo>
                  <a:cubicBezTo>
                    <a:pt x="4416114" y="3105"/>
                    <a:pt x="4416795" y="4749"/>
                    <a:pt x="4416795" y="6463"/>
                  </a:cubicBezTo>
                  <a:lnTo>
                    <a:pt x="4416795" y="2042403"/>
                  </a:lnTo>
                  <a:cubicBezTo>
                    <a:pt x="4416795" y="2044117"/>
                    <a:pt x="4416114" y="2045761"/>
                    <a:pt x="4414902" y="2046973"/>
                  </a:cubicBezTo>
                  <a:cubicBezTo>
                    <a:pt x="4413690" y="2048185"/>
                    <a:pt x="4412046" y="2048866"/>
                    <a:pt x="4410332" y="2048866"/>
                  </a:cubicBezTo>
                  <a:lnTo>
                    <a:pt x="6463" y="2048866"/>
                  </a:lnTo>
                  <a:cubicBezTo>
                    <a:pt x="4749" y="2048866"/>
                    <a:pt x="3105" y="2048185"/>
                    <a:pt x="1893" y="2046973"/>
                  </a:cubicBezTo>
                  <a:cubicBezTo>
                    <a:pt x="681" y="2045761"/>
                    <a:pt x="0" y="2044117"/>
                    <a:pt x="0" y="2042403"/>
                  </a:cubicBezTo>
                  <a:lnTo>
                    <a:pt x="0" y="6463"/>
                  </a:lnTo>
                  <a:cubicBezTo>
                    <a:pt x="0" y="4749"/>
                    <a:pt x="681" y="3105"/>
                    <a:pt x="1893" y="1893"/>
                  </a:cubicBezTo>
                  <a:cubicBezTo>
                    <a:pt x="3105" y="681"/>
                    <a:pt x="4749" y="0"/>
                    <a:pt x="6463" y="0"/>
                  </a:cubicBezTo>
                  <a:close/>
                </a:path>
              </a:pathLst>
            </a:custGeom>
            <a:ln w="38100" cap="sq">
              <a:solidFill>
                <a:srgbClr val="0135A8"/>
              </a:solidFill>
              <a:prstDash val="solid"/>
              <a:miter/>
            </a:ln>
          </p:spPr>
          <p:txBody>
            <a:bodyPr/>
            <a:lstStyle/>
            <a:p>
              <a:endParaRPr lang="fr-FR"/>
            </a:p>
          </p:txBody>
        </p:sp>
        <p:sp>
          <p:nvSpPr>
            <p:cNvPr id="4" name="TextBox 4"/>
            <p:cNvSpPr txBox="1"/>
            <p:nvPr/>
          </p:nvSpPr>
          <p:spPr>
            <a:xfrm>
              <a:off x="0" y="-57150"/>
              <a:ext cx="4416795" cy="2106016"/>
            </a:xfrm>
            <a:prstGeom prst="rect">
              <a:avLst/>
            </a:prstGeom>
          </p:spPr>
          <p:txBody>
            <a:bodyPr lIns="50800" tIns="50800" rIns="50800" bIns="50800" rtlCol="0" anchor="ctr"/>
            <a:lstStyle/>
            <a:p>
              <a:pPr algn="ctr">
                <a:lnSpc>
                  <a:spcPts val="3543"/>
                </a:lnSpc>
              </a:pPr>
              <a:endParaRPr/>
            </a:p>
          </p:txBody>
        </p:sp>
      </p:grpSp>
      <p:sp>
        <p:nvSpPr>
          <p:cNvPr id="5" name="Freeform 5"/>
          <p:cNvSpPr/>
          <p:nvPr/>
        </p:nvSpPr>
        <p:spPr>
          <a:xfrm>
            <a:off x="8611490" y="2070267"/>
            <a:ext cx="1065021" cy="1050502"/>
          </a:xfrm>
          <a:custGeom>
            <a:avLst/>
            <a:gdLst/>
            <a:ahLst/>
            <a:cxnLst/>
            <a:rect l="l" t="t" r="r" b="b"/>
            <a:pathLst>
              <a:path w="1065021" h="1050502">
                <a:moveTo>
                  <a:pt x="0" y="0"/>
                </a:moveTo>
                <a:lnTo>
                  <a:pt x="1065020" y="0"/>
                </a:lnTo>
                <a:lnTo>
                  <a:pt x="1065020" y="1050501"/>
                </a:lnTo>
                <a:lnTo>
                  <a:pt x="0" y="105050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6" name="TextBox 6"/>
          <p:cNvSpPr txBox="1"/>
          <p:nvPr/>
        </p:nvSpPr>
        <p:spPr>
          <a:xfrm>
            <a:off x="3238618" y="704953"/>
            <a:ext cx="11976452" cy="1283423"/>
          </a:xfrm>
          <a:prstGeom prst="rect">
            <a:avLst/>
          </a:prstGeom>
        </p:spPr>
        <p:txBody>
          <a:bodyPr lIns="0" tIns="0" rIns="0" bIns="0" rtlCol="0" anchor="t">
            <a:spAutoFit/>
          </a:bodyPr>
          <a:lstStyle/>
          <a:p>
            <a:pPr algn="ctr">
              <a:lnSpc>
                <a:spcPts val="9936"/>
              </a:lnSpc>
            </a:pPr>
            <a:r>
              <a:rPr lang="en-US" sz="8952" b="1">
                <a:solidFill>
                  <a:srgbClr val="000000"/>
                </a:solidFill>
                <a:latin typeface="IBM Plex Sans Condensed Bold"/>
                <a:ea typeface="IBM Plex Sans Condensed Bold"/>
                <a:cs typeface="IBM Plex Sans Condensed Bold"/>
                <a:sym typeface="IBM Plex Sans Condensed Bold"/>
              </a:rPr>
              <a:t>PRÉPARER SON AG</a:t>
            </a:r>
          </a:p>
        </p:txBody>
      </p:sp>
      <p:sp>
        <p:nvSpPr>
          <p:cNvPr id="7" name="Freeform 7"/>
          <p:cNvSpPr/>
          <p:nvPr/>
        </p:nvSpPr>
        <p:spPr>
          <a:xfrm>
            <a:off x="15972349" y="407762"/>
            <a:ext cx="1825149" cy="997488"/>
          </a:xfrm>
          <a:custGeom>
            <a:avLst/>
            <a:gdLst/>
            <a:ahLst/>
            <a:cxnLst/>
            <a:rect l="l" t="t" r="r" b="b"/>
            <a:pathLst>
              <a:path w="1825149" h="997488">
                <a:moveTo>
                  <a:pt x="0" y="0"/>
                </a:moveTo>
                <a:lnTo>
                  <a:pt x="1825149" y="0"/>
                </a:lnTo>
                <a:lnTo>
                  <a:pt x="1825149" y="997488"/>
                </a:lnTo>
                <a:lnTo>
                  <a:pt x="0" y="997488"/>
                </a:lnTo>
                <a:lnTo>
                  <a:pt x="0" y="0"/>
                </a:lnTo>
                <a:close/>
              </a:path>
            </a:pathLst>
          </a:custGeom>
          <a:blipFill>
            <a:blip r:embed="rId3"/>
            <a:stretch>
              <a:fillRect/>
            </a:stretch>
          </a:blipFill>
        </p:spPr>
        <p:txBody>
          <a:bodyPr/>
          <a:lstStyle/>
          <a:p>
            <a:endParaRPr lang="fr-FR"/>
          </a:p>
        </p:txBody>
      </p:sp>
      <p:sp>
        <p:nvSpPr>
          <p:cNvPr id="8" name="TextBox 8"/>
          <p:cNvSpPr txBox="1"/>
          <p:nvPr/>
        </p:nvSpPr>
        <p:spPr>
          <a:xfrm>
            <a:off x="1210811" y="3050259"/>
            <a:ext cx="16396798" cy="6885432"/>
          </a:xfrm>
          <a:prstGeom prst="rect">
            <a:avLst/>
          </a:prstGeom>
        </p:spPr>
        <p:txBody>
          <a:bodyPr lIns="0" tIns="0" rIns="0" bIns="0" rtlCol="0" anchor="t">
            <a:spAutoFit/>
          </a:bodyPr>
          <a:lstStyle/>
          <a:p>
            <a:pPr algn="just">
              <a:lnSpc>
                <a:spcPts val="4224"/>
              </a:lnSpc>
            </a:pPr>
            <a:r>
              <a:rPr lang="en-US" sz="2200">
                <a:solidFill>
                  <a:srgbClr val="000000"/>
                </a:solidFill>
                <a:latin typeface="Canva Sans"/>
                <a:ea typeface="Canva Sans"/>
                <a:cs typeface="Canva Sans"/>
                <a:sym typeface="Canva Sans"/>
              </a:rPr>
              <a:t>L’assemblée générale ordinaire (AGO) est une obligation légale pour toute association de parents d’élèves de l’enseignement libre. Elle garantit le bon fonctionnement</a:t>
            </a:r>
          </a:p>
          <a:p>
            <a:pPr algn="just">
              <a:lnSpc>
                <a:spcPts val="4224"/>
              </a:lnSpc>
            </a:pPr>
            <a:r>
              <a:rPr lang="en-US" sz="2200">
                <a:solidFill>
                  <a:srgbClr val="000000"/>
                </a:solidFill>
                <a:latin typeface="Canva Sans"/>
                <a:ea typeface="Canva Sans"/>
                <a:cs typeface="Canva Sans"/>
                <a:sym typeface="Canva Sans"/>
              </a:rPr>
              <a:t>Faites- en, dès la rentrée, un moment fort de rencontre et de partage autour des actions qui animent votre communauté éducative afin de voter les projets à venir et constituer un conseil d’administration puissant.</a:t>
            </a:r>
          </a:p>
          <a:p>
            <a:pPr algn="just">
              <a:lnSpc>
                <a:spcPts val="4224"/>
              </a:lnSpc>
            </a:pPr>
            <a:r>
              <a:rPr lang="en-US" sz="2200">
                <a:solidFill>
                  <a:srgbClr val="000000"/>
                </a:solidFill>
                <a:latin typeface="Canva Sans"/>
                <a:ea typeface="Canva Sans"/>
                <a:cs typeface="Canva Sans"/>
                <a:sym typeface="Canva Sans"/>
              </a:rPr>
              <a:t>Une assemblée générale pour qui ? Tous les adultes de la communauté éducative de l’établissement sont invités à participer : parents adhérents (élus ou non), parents non adhérents, le président de l’OGEC, le chef d’établissement… et les partenaires avec lesquels l’Apel porte des projets (maire, UGSEL…)</a:t>
            </a:r>
          </a:p>
          <a:p>
            <a:pPr algn="just">
              <a:lnSpc>
                <a:spcPts val="4224"/>
              </a:lnSpc>
            </a:pPr>
            <a:r>
              <a:rPr lang="en-US" sz="2200">
                <a:solidFill>
                  <a:srgbClr val="000000"/>
                </a:solidFill>
                <a:latin typeface="Canva Sans"/>
                <a:ea typeface="Canva Sans"/>
                <a:cs typeface="Canva Sans"/>
                <a:sym typeface="Canva Sans"/>
              </a:rPr>
              <a:t>Si tous les parents sont invités, seuls les adhérents à jour de leur cotisation pour l’année en cours, ont le droit de vote.</a:t>
            </a:r>
          </a:p>
          <a:p>
            <a:pPr algn="just">
              <a:lnSpc>
                <a:spcPts val="4224"/>
              </a:lnSpc>
            </a:pPr>
            <a:r>
              <a:rPr lang="en-US" sz="2200" b="1">
                <a:solidFill>
                  <a:srgbClr val="32B0AB"/>
                </a:solidFill>
                <a:latin typeface="Canva Sans Bold"/>
                <a:ea typeface="Canva Sans Bold"/>
                <a:cs typeface="Canva Sans Bold"/>
                <a:sym typeface="Canva Sans Bold"/>
              </a:rPr>
              <a:t>Quand ?</a:t>
            </a:r>
            <a:r>
              <a:rPr lang="en-US" sz="2200">
                <a:solidFill>
                  <a:srgbClr val="000000"/>
                </a:solidFill>
                <a:latin typeface="Canva Sans"/>
                <a:ea typeface="Canva Sans"/>
                <a:cs typeface="Canva Sans"/>
                <a:sym typeface="Canva Sans"/>
              </a:rPr>
              <a:t> Avant le 15 octobre en Apel d’établissement (le 15 novembre en Apel départementale et le 31 novembre en Apel académique)</a:t>
            </a:r>
          </a:p>
          <a:p>
            <a:pPr algn="just">
              <a:lnSpc>
                <a:spcPts val="4224"/>
              </a:lnSpc>
            </a:pPr>
            <a:r>
              <a:rPr lang="en-US" sz="2200" b="1">
                <a:solidFill>
                  <a:srgbClr val="1FB4AE"/>
                </a:solidFill>
                <a:latin typeface="Canva Sans Bold"/>
                <a:ea typeface="Canva Sans Bold"/>
                <a:cs typeface="Canva Sans Bold"/>
                <a:sym typeface="Canva Sans Bold"/>
              </a:rPr>
              <a:t>Où ? </a:t>
            </a:r>
            <a:r>
              <a:rPr lang="en-US" sz="2200">
                <a:solidFill>
                  <a:srgbClr val="000000"/>
                </a:solidFill>
                <a:latin typeface="Canva Sans"/>
                <a:ea typeface="Canva Sans"/>
                <a:cs typeface="Canva Sans"/>
                <a:sym typeface="Canva Sans"/>
              </a:rPr>
              <a:t>Dans l’établissement scolaire</a:t>
            </a:r>
          </a:p>
          <a:p>
            <a:pPr algn="just">
              <a:lnSpc>
                <a:spcPts val="4224"/>
              </a:lnSpc>
            </a:pPr>
            <a:r>
              <a:rPr lang="en-US" sz="2200" b="1">
                <a:solidFill>
                  <a:srgbClr val="1FB4AE"/>
                </a:solidFill>
                <a:latin typeface="Canva Sans Bold"/>
                <a:ea typeface="Canva Sans Bold"/>
                <a:cs typeface="Canva Sans Bold"/>
                <a:sym typeface="Canva Sans Bold"/>
              </a:rPr>
              <a:t>Qui organise ?</a:t>
            </a:r>
            <a:r>
              <a:rPr lang="en-US" sz="2200">
                <a:solidFill>
                  <a:srgbClr val="000000"/>
                </a:solidFill>
                <a:latin typeface="Canva Sans"/>
                <a:ea typeface="Canva Sans"/>
                <a:cs typeface="Canva Sans"/>
                <a:sym typeface="Canva Sans"/>
              </a:rPr>
              <a:t> Le bureau et le conseil d’administration (CA)</a:t>
            </a:r>
          </a:p>
          <a:p>
            <a:pPr algn="just">
              <a:lnSpc>
                <a:spcPts val="4224"/>
              </a:lnSpc>
            </a:pPr>
            <a:endParaRPr lang="en-US" sz="2200">
              <a:solidFill>
                <a:srgbClr val="000000"/>
              </a:solidFill>
              <a:latin typeface="Canva Sans"/>
              <a:ea typeface="Canva Sans"/>
              <a:cs typeface="Canva Sans"/>
              <a:sym typeface="Canva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a:off x="759601" y="1988376"/>
            <a:ext cx="16768798" cy="7824852"/>
            <a:chOff x="0" y="0"/>
            <a:chExt cx="4416474" cy="2060866"/>
          </a:xfrm>
        </p:grpSpPr>
        <p:sp>
          <p:nvSpPr>
            <p:cNvPr id="3" name="Freeform 3"/>
            <p:cNvSpPr/>
            <p:nvPr/>
          </p:nvSpPr>
          <p:spPr>
            <a:xfrm>
              <a:off x="0" y="0"/>
              <a:ext cx="4416474" cy="2060866"/>
            </a:xfrm>
            <a:custGeom>
              <a:avLst/>
              <a:gdLst/>
              <a:ahLst/>
              <a:cxnLst/>
              <a:rect l="l" t="t" r="r" b="b"/>
              <a:pathLst>
                <a:path w="4416474" h="2060866">
                  <a:moveTo>
                    <a:pt x="6464" y="0"/>
                  </a:moveTo>
                  <a:lnTo>
                    <a:pt x="4410010" y="0"/>
                  </a:lnTo>
                  <a:cubicBezTo>
                    <a:pt x="4413580" y="0"/>
                    <a:pt x="4416474" y="2894"/>
                    <a:pt x="4416474" y="6464"/>
                  </a:cubicBezTo>
                  <a:lnTo>
                    <a:pt x="4416474" y="2054403"/>
                  </a:lnTo>
                  <a:cubicBezTo>
                    <a:pt x="4416474" y="2056117"/>
                    <a:pt x="4415793" y="2057761"/>
                    <a:pt x="4414581" y="2058973"/>
                  </a:cubicBezTo>
                  <a:cubicBezTo>
                    <a:pt x="4413369" y="2060185"/>
                    <a:pt x="4411725" y="2060866"/>
                    <a:pt x="4410010" y="2060866"/>
                  </a:cubicBezTo>
                  <a:lnTo>
                    <a:pt x="6464" y="2060866"/>
                  </a:lnTo>
                  <a:cubicBezTo>
                    <a:pt x="4749" y="2060866"/>
                    <a:pt x="3105" y="2060185"/>
                    <a:pt x="1893" y="2058973"/>
                  </a:cubicBezTo>
                  <a:cubicBezTo>
                    <a:pt x="681" y="2057761"/>
                    <a:pt x="0" y="2056117"/>
                    <a:pt x="0" y="2054403"/>
                  </a:cubicBezTo>
                  <a:lnTo>
                    <a:pt x="0" y="6464"/>
                  </a:lnTo>
                  <a:cubicBezTo>
                    <a:pt x="0" y="4749"/>
                    <a:pt x="681" y="3105"/>
                    <a:pt x="1893" y="1893"/>
                  </a:cubicBezTo>
                  <a:cubicBezTo>
                    <a:pt x="3105" y="681"/>
                    <a:pt x="4749" y="0"/>
                    <a:pt x="6464" y="0"/>
                  </a:cubicBezTo>
                  <a:close/>
                </a:path>
              </a:pathLst>
            </a:custGeom>
            <a:ln w="38100" cap="sq">
              <a:solidFill>
                <a:srgbClr val="0135A8"/>
              </a:solidFill>
              <a:prstDash val="solid"/>
              <a:miter/>
            </a:ln>
          </p:spPr>
          <p:txBody>
            <a:bodyPr/>
            <a:lstStyle/>
            <a:p>
              <a:endParaRPr lang="fr-FR"/>
            </a:p>
          </p:txBody>
        </p:sp>
        <p:sp>
          <p:nvSpPr>
            <p:cNvPr id="4" name="TextBox 4"/>
            <p:cNvSpPr txBox="1"/>
            <p:nvPr/>
          </p:nvSpPr>
          <p:spPr>
            <a:xfrm>
              <a:off x="0" y="-57150"/>
              <a:ext cx="4416474" cy="2118016"/>
            </a:xfrm>
            <a:prstGeom prst="rect">
              <a:avLst/>
            </a:prstGeom>
          </p:spPr>
          <p:txBody>
            <a:bodyPr lIns="50800" tIns="50800" rIns="50800" bIns="50800" rtlCol="0" anchor="ctr"/>
            <a:lstStyle/>
            <a:p>
              <a:pPr algn="ctr">
                <a:lnSpc>
                  <a:spcPts val="3543"/>
                </a:lnSpc>
              </a:pPr>
              <a:endParaRPr/>
            </a:p>
          </p:txBody>
        </p:sp>
      </p:grpSp>
      <p:sp>
        <p:nvSpPr>
          <p:cNvPr id="5" name="TextBox 5"/>
          <p:cNvSpPr txBox="1"/>
          <p:nvPr/>
        </p:nvSpPr>
        <p:spPr>
          <a:xfrm>
            <a:off x="-268060" y="704953"/>
            <a:ext cx="11976452" cy="1283423"/>
          </a:xfrm>
          <a:prstGeom prst="rect">
            <a:avLst/>
          </a:prstGeom>
        </p:spPr>
        <p:txBody>
          <a:bodyPr lIns="0" tIns="0" rIns="0" bIns="0" rtlCol="0" anchor="t">
            <a:spAutoFit/>
          </a:bodyPr>
          <a:lstStyle/>
          <a:p>
            <a:pPr algn="ctr">
              <a:lnSpc>
                <a:spcPts val="9936"/>
              </a:lnSpc>
            </a:pPr>
            <a:r>
              <a:rPr lang="en-US" sz="8952" b="1">
                <a:solidFill>
                  <a:srgbClr val="000000"/>
                </a:solidFill>
                <a:latin typeface="IBM Plex Sans Condensed Bold"/>
                <a:ea typeface="IBM Plex Sans Condensed Bold"/>
                <a:cs typeface="IBM Plex Sans Condensed Bold"/>
                <a:sym typeface="IBM Plex Sans Condensed Bold"/>
              </a:rPr>
              <a:t>PRÉPARER SON AG</a:t>
            </a:r>
          </a:p>
        </p:txBody>
      </p:sp>
      <p:sp>
        <p:nvSpPr>
          <p:cNvPr id="6" name="Freeform 6"/>
          <p:cNvSpPr/>
          <p:nvPr/>
        </p:nvSpPr>
        <p:spPr>
          <a:xfrm>
            <a:off x="15972349" y="407762"/>
            <a:ext cx="1825149" cy="997488"/>
          </a:xfrm>
          <a:custGeom>
            <a:avLst/>
            <a:gdLst/>
            <a:ahLst/>
            <a:cxnLst/>
            <a:rect l="l" t="t" r="r" b="b"/>
            <a:pathLst>
              <a:path w="1825149" h="997488">
                <a:moveTo>
                  <a:pt x="0" y="0"/>
                </a:moveTo>
                <a:lnTo>
                  <a:pt x="1825149" y="0"/>
                </a:lnTo>
                <a:lnTo>
                  <a:pt x="1825149" y="997488"/>
                </a:lnTo>
                <a:lnTo>
                  <a:pt x="0" y="997488"/>
                </a:lnTo>
                <a:lnTo>
                  <a:pt x="0" y="0"/>
                </a:lnTo>
                <a:close/>
              </a:path>
            </a:pathLst>
          </a:custGeom>
          <a:blipFill>
            <a:blip r:embed="rId2"/>
            <a:stretch>
              <a:fillRect/>
            </a:stretch>
          </a:blipFill>
        </p:spPr>
        <p:txBody>
          <a:bodyPr/>
          <a:lstStyle/>
          <a:p>
            <a:endParaRPr lang="fr-FR"/>
          </a:p>
        </p:txBody>
      </p:sp>
      <p:sp>
        <p:nvSpPr>
          <p:cNvPr id="7" name="TextBox 7"/>
          <p:cNvSpPr txBox="1"/>
          <p:nvPr/>
        </p:nvSpPr>
        <p:spPr>
          <a:xfrm rot="-278793">
            <a:off x="10724781" y="1462058"/>
            <a:ext cx="4824558" cy="674354"/>
          </a:xfrm>
          <a:prstGeom prst="rect">
            <a:avLst/>
          </a:prstGeom>
        </p:spPr>
        <p:txBody>
          <a:bodyPr lIns="0" tIns="0" rIns="0" bIns="0" rtlCol="0" anchor="t">
            <a:spAutoFit/>
          </a:bodyPr>
          <a:lstStyle/>
          <a:p>
            <a:pPr algn="ctr">
              <a:lnSpc>
                <a:spcPts val="5103"/>
              </a:lnSpc>
            </a:pPr>
            <a:r>
              <a:rPr lang="en-US" sz="4954" b="1">
                <a:solidFill>
                  <a:srgbClr val="000000"/>
                </a:solidFill>
                <a:latin typeface="Placard Next Wide Bold"/>
                <a:ea typeface="Placard Next Wide Bold"/>
                <a:cs typeface="Placard Next Wide Bold"/>
                <a:sym typeface="Placard Next Wide Bold"/>
              </a:rPr>
              <a:t>Rétroplanning</a:t>
            </a:r>
          </a:p>
        </p:txBody>
      </p:sp>
      <p:sp>
        <p:nvSpPr>
          <p:cNvPr id="8" name="TextBox 8"/>
          <p:cNvSpPr txBox="1"/>
          <p:nvPr/>
        </p:nvSpPr>
        <p:spPr>
          <a:xfrm>
            <a:off x="759601" y="2742056"/>
            <a:ext cx="16536543" cy="7544944"/>
          </a:xfrm>
          <a:prstGeom prst="rect">
            <a:avLst/>
          </a:prstGeom>
        </p:spPr>
        <p:txBody>
          <a:bodyPr lIns="0" tIns="0" rIns="0" bIns="0" rtlCol="0" anchor="t">
            <a:spAutoFit/>
          </a:bodyPr>
          <a:lstStyle/>
          <a:p>
            <a:pPr algn="just">
              <a:lnSpc>
                <a:spcPts val="4295"/>
              </a:lnSpc>
            </a:pPr>
            <a:r>
              <a:rPr lang="en-US" sz="2399" b="1">
                <a:solidFill>
                  <a:srgbClr val="32B0AB"/>
                </a:solidFill>
                <a:latin typeface="Canva Sans Bold"/>
                <a:ea typeface="Canva Sans Bold"/>
                <a:cs typeface="Canva Sans Bold"/>
                <a:sym typeface="Canva Sans Bold"/>
              </a:rPr>
              <a:t>                En juin</a:t>
            </a:r>
            <a:r>
              <a:rPr lang="en-US" sz="2399">
                <a:solidFill>
                  <a:srgbClr val="000000"/>
                </a:solidFill>
                <a:latin typeface="Canva Sans"/>
                <a:ea typeface="Canva Sans"/>
                <a:cs typeface="Canva Sans"/>
                <a:sym typeface="Canva Sans"/>
              </a:rPr>
              <a:t> </a:t>
            </a:r>
          </a:p>
          <a:p>
            <a:pPr algn="just">
              <a:lnSpc>
                <a:spcPts val="4295"/>
              </a:lnSpc>
            </a:pPr>
            <a:r>
              <a:rPr lang="en-US" sz="2399">
                <a:solidFill>
                  <a:srgbClr val="000000"/>
                </a:solidFill>
                <a:latin typeface="Canva Sans"/>
                <a:ea typeface="Canva Sans"/>
                <a:cs typeface="Canva Sans"/>
                <a:sym typeface="Canva Sans"/>
              </a:rPr>
              <a:t> Le bureau (Président, secrétaire et trésorier) en accord avec le chef d’établissement définit </a:t>
            </a:r>
            <a:r>
              <a:rPr lang="en-US" sz="2399" b="1">
                <a:solidFill>
                  <a:srgbClr val="32B0AB"/>
                </a:solidFill>
                <a:latin typeface="Canva Sans Bold"/>
                <a:ea typeface="Canva Sans Bold"/>
                <a:cs typeface="Canva Sans Bold"/>
                <a:sym typeface="Canva Sans Bold"/>
              </a:rPr>
              <a:t>1 date, un horaire et un lieu</a:t>
            </a:r>
          </a:p>
          <a:p>
            <a:pPr marL="518158" lvl="1" indent="-259079" algn="l">
              <a:lnSpc>
                <a:spcPts val="4295"/>
              </a:lnSpc>
              <a:buFont typeface="Arial"/>
              <a:buChar char="•"/>
            </a:pPr>
            <a:r>
              <a:rPr lang="en-US" sz="2399">
                <a:solidFill>
                  <a:srgbClr val="000000"/>
                </a:solidFill>
                <a:latin typeface="Canva Sans"/>
                <a:ea typeface="Canva Sans"/>
                <a:cs typeface="Canva Sans"/>
                <a:sym typeface="Canva Sans"/>
              </a:rPr>
              <a:t>  S’assurer de la disponibilité :</a:t>
            </a:r>
          </a:p>
          <a:p>
            <a:pPr algn="just">
              <a:lnSpc>
                <a:spcPts val="4295"/>
              </a:lnSpc>
            </a:pPr>
            <a:r>
              <a:rPr lang="en-US" sz="2399">
                <a:solidFill>
                  <a:srgbClr val="000000"/>
                </a:solidFill>
                <a:latin typeface="Canva Sans"/>
                <a:ea typeface="Canva Sans"/>
                <a:cs typeface="Canva Sans"/>
                <a:sym typeface="Canva Sans"/>
              </a:rPr>
              <a:t>                 D’une grande salle</a:t>
            </a:r>
          </a:p>
          <a:p>
            <a:pPr algn="just">
              <a:lnSpc>
                <a:spcPts val="4295"/>
              </a:lnSpc>
            </a:pPr>
            <a:r>
              <a:rPr lang="en-US" sz="2399">
                <a:solidFill>
                  <a:srgbClr val="000000"/>
                </a:solidFill>
                <a:latin typeface="Canva Sans"/>
                <a:ea typeface="Canva Sans"/>
                <a:cs typeface="Canva Sans"/>
                <a:sym typeface="Canva Sans"/>
              </a:rPr>
              <a:t>                 De la majorité des administrateurs</a:t>
            </a:r>
          </a:p>
          <a:p>
            <a:pPr algn="just">
              <a:lnSpc>
                <a:spcPts val="4295"/>
              </a:lnSpc>
            </a:pPr>
            <a:r>
              <a:rPr lang="en-US" sz="2399">
                <a:solidFill>
                  <a:srgbClr val="000000"/>
                </a:solidFill>
                <a:latin typeface="Canva Sans"/>
                <a:ea typeface="Canva Sans"/>
                <a:cs typeface="Canva Sans"/>
                <a:sym typeface="Canva Sans"/>
              </a:rPr>
              <a:t>                 Du chef d’établissement</a:t>
            </a:r>
          </a:p>
          <a:p>
            <a:pPr marL="518158" lvl="1" indent="-259079" algn="l">
              <a:lnSpc>
                <a:spcPts val="4295"/>
              </a:lnSpc>
              <a:buFont typeface="Arial"/>
              <a:buChar char="•"/>
            </a:pPr>
            <a:r>
              <a:rPr lang="en-US" sz="2399">
                <a:solidFill>
                  <a:srgbClr val="000000"/>
                </a:solidFill>
                <a:latin typeface="Canva Sans"/>
                <a:ea typeface="Canva Sans"/>
                <a:cs typeface="Canva Sans"/>
                <a:sym typeface="Canva Sans"/>
              </a:rPr>
              <a:t>Prévoir le délai de convocation de 15 jours</a:t>
            </a:r>
          </a:p>
          <a:p>
            <a:pPr marL="518158" lvl="1" indent="-259079" algn="l">
              <a:lnSpc>
                <a:spcPts val="4295"/>
              </a:lnSpc>
              <a:buFont typeface="Arial"/>
              <a:buChar char="•"/>
            </a:pPr>
            <a:r>
              <a:rPr lang="en-US" sz="2399">
                <a:solidFill>
                  <a:srgbClr val="000000"/>
                </a:solidFill>
                <a:latin typeface="Canva Sans"/>
                <a:ea typeface="Canva Sans"/>
                <a:cs typeface="Canva Sans"/>
                <a:sym typeface="Canva Sans"/>
              </a:rPr>
              <a:t>Fixer l’ordre du jour de votre AGO</a:t>
            </a:r>
          </a:p>
          <a:p>
            <a:pPr marL="518158" lvl="1" indent="-259079" algn="l">
              <a:lnSpc>
                <a:spcPts val="4295"/>
              </a:lnSpc>
              <a:buFont typeface="Arial"/>
              <a:buChar char="•"/>
            </a:pPr>
            <a:r>
              <a:rPr lang="en-US" sz="2399">
                <a:solidFill>
                  <a:srgbClr val="000000"/>
                </a:solidFill>
                <a:latin typeface="Canva Sans"/>
                <a:ea typeface="Canva Sans"/>
                <a:cs typeface="Canva Sans"/>
                <a:sym typeface="Canva Sans"/>
              </a:rPr>
              <a:t>Prévenir l’Ogec pour avoir le fichier des adhérents à la rentrée scolaire avant envoi des convocations</a:t>
            </a:r>
          </a:p>
          <a:p>
            <a:pPr marL="518158" lvl="1" indent="-259079" algn="l">
              <a:lnSpc>
                <a:spcPts val="4295"/>
              </a:lnSpc>
              <a:buFont typeface="Arial"/>
              <a:buChar char="•"/>
            </a:pPr>
            <a:r>
              <a:rPr lang="en-US" sz="2399">
                <a:solidFill>
                  <a:srgbClr val="000000"/>
                </a:solidFill>
                <a:latin typeface="Canva Sans"/>
                <a:ea typeface="Canva Sans"/>
                <a:cs typeface="Canva Sans"/>
                <a:sym typeface="Canva Sans"/>
              </a:rPr>
              <a:t> Prévenir le membre de droit (président de l’Apel départementale)</a:t>
            </a:r>
          </a:p>
          <a:p>
            <a:pPr marL="518158" lvl="1" indent="-259079" algn="l">
              <a:lnSpc>
                <a:spcPts val="4295"/>
              </a:lnSpc>
              <a:buFont typeface="Arial"/>
              <a:buChar char="•"/>
            </a:pPr>
            <a:r>
              <a:rPr lang="en-US" sz="2399">
                <a:solidFill>
                  <a:srgbClr val="000000"/>
                </a:solidFill>
                <a:latin typeface="Canva Sans"/>
                <a:ea typeface="Canva Sans"/>
                <a:cs typeface="Canva Sans"/>
                <a:sym typeface="Canva Sans"/>
              </a:rPr>
              <a:t>Optionnel mais recommandé : Faire valider un choix d’animation (RPE, Conférence…) et contacter les intervenants</a:t>
            </a:r>
          </a:p>
          <a:p>
            <a:pPr algn="just">
              <a:lnSpc>
                <a:spcPts val="4295"/>
              </a:lnSpc>
            </a:pPr>
            <a:endParaRPr lang="en-US" sz="2399">
              <a:solidFill>
                <a:srgbClr val="000000"/>
              </a:solidFill>
              <a:latin typeface="Canva Sans"/>
              <a:ea typeface="Canva Sans"/>
              <a:cs typeface="Canva Sans"/>
              <a:sym typeface="Canva Sans"/>
            </a:endParaRPr>
          </a:p>
        </p:txBody>
      </p:sp>
      <p:sp>
        <p:nvSpPr>
          <p:cNvPr id="9" name="Freeform 9"/>
          <p:cNvSpPr/>
          <p:nvPr/>
        </p:nvSpPr>
        <p:spPr>
          <a:xfrm>
            <a:off x="8612956" y="2093048"/>
            <a:ext cx="1062088" cy="1050502"/>
          </a:xfrm>
          <a:custGeom>
            <a:avLst/>
            <a:gdLst/>
            <a:ahLst/>
            <a:cxnLst/>
            <a:rect l="l" t="t" r="r" b="b"/>
            <a:pathLst>
              <a:path w="1062088" h="1050502">
                <a:moveTo>
                  <a:pt x="0" y="0"/>
                </a:moveTo>
                <a:lnTo>
                  <a:pt x="1062088" y="0"/>
                </a:lnTo>
                <a:lnTo>
                  <a:pt x="1062088" y="1050502"/>
                </a:lnTo>
                <a:lnTo>
                  <a:pt x="0" y="105050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a:off x="759601" y="1988376"/>
            <a:ext cx="16768798" cy="7824852"/>
            <a:chOff x="0" y="0"/>
            <a:chExt cx="4416474" cy="2060866"/>
          </a:xfrm>
        </p:grpSpPr>
        <p:sp>
          <p:nvSpPr>
            <p:cNvPr id="3" name="Freeform 3"/>
            <p:cNvSpPr/>
            <p:nvPr/>
          </p:nvSpPr>
          <p:spPr>
            <a:xfrm>
              <a:off x="0" y="0"/>
              <a:ext cx="4416474" cy="2060866"/>
            </a:xfrm>
            <a:custGeom>
              <a:avLst/>
              <a:gdLst/>
              <a:ahLst/>
              <a:cxnLst/>
              <a:rect l="l" t="t" r="r" b="b"/>
              <a:pathLst>
                <a:path w="4416474" h="2060866">
                  <a:moveTo>
                    <a:pt x="6464" y="0"/>
                  </a:moveTo>
                  <a:lnTo>
                    <a:pt x="4410010" y="0"/>
                  </a:lnTo>
                  <a:cubicBezTo>
                    <a:pt x="4413580" y="0"/>
                    <a:pt x="4416474" y="2894"/>
                    <a:pt x="4416474" y="6464"/>
                  </a:cubicBezTo>
                  <a:lnTo>
                    <a:pt x="4416474" y="2054403"/>
                  </a:lnTo>
                  <a:cubicBezTo>
                    <a:pt x="4416474" y="2056117"/>
                    <a:pt x="4415793" y="2057761"/>
                    <a:pt x="4414581" y="2058973"/>
                  </a:cubicBezTo>
                  <a:cubicBezTo>
                    <a:pt x="4413369" y="2060185"/>
                    <a:pt x="4411725" y="2060866"/>
                    <a:pt x="4410010" y="2060866"/>
                  </a:cubicBezTo>
                  <a:lnTo>
                    <a:pt x="6464" y="2060866"/>
                  </a:lnTo>
                  <a:cubicBezTo>
                    <a:pt x="4749" y="2060866"/>
                    <a:pt x="3105" y="2060185"/>
                    <a:pt x="1893" y="2058973"/>
                  </a:cubicBezTo>
                  <a:cubicBezTo>
                    <a:pt x="681" y="2057761"/>
                    <a:pt x="0" y="2056117"/>
                    <a:pt x="0" y="2054403"/>
                  </a:cubicBezTo>
                  <a:lnTo>
                    <a:pt x="0" y="6464"/>
                  </a:lnTo>
                  <a:cubicBezTo>
                    <a:pt x="0" y="4749"/>
                    <a:pt x="681" y="3105"/>
                    <a:pt x="1893" y="1893"/>
                  </a:cubicBezTo>
                  <a:cubicBezTo>
                    <a:pt x="3105" y="681"/>
                    <a:pt x="4749" y="0"/>
                    <a:pt x="6464" y="0"/>
                  </a:cubicBezTo>
                  <a:close/>
                </a:path>
              </a:pathLst>
            </a:custGeom>
            <a:ln w="38100" cap="sq">
              <a:solidFill>
                <a:srgbClr val="0135A8"/>
              </a:solidFill>
              <a:prstDash val="solid"/>
              <a:miter/>
            </a:ln>
          </p:spPr>
          <p:txBody>
            <a:bodyPr/>
            <a:lstStyle/>
            <a:p>
              <a:endParaRPr lang="fr-FR"/>
            </a:p>
          </p:txBody>
        </p:sp>
        <p:sp>
          <p:nvSpPr>
            <p:cNvPr id="4" name="TextBox 4"/>
            <p:cNvSpPr txBox="1"/>
            <p:nvPr/>
          </p:nvSpPr>
          <p:spPr>
            <a:xfrm>
              <a:off x="0" y="-57150"/>
              <a:ext cx="4416474" cy="2118016"/>
            </a:xfrm>
            <a:prstGeom prst="rect">
              <a:avLst/>
            </a:prstGeom>
          </p:spPr>
          <p:txBody>
            <a:bodyPr lIns="50800" tIns="50800" rIns="50800" bIns="50800" rtlCol="0" anchor="ctr"/>
            <a:lstStyle/>
            <a:p>
              <a:pPr algn="ctr">
                <a:lnSpc>
                  <a:spcPts val="3543"/>
                </a:lnSpc>
              </a:pPr>
              <a:endParaRPr/>
            </a:p>
          </p:txBody>
        </p:sp>
      </p:grpSp>
      <p:sp>
        <p:nvSpPr>
          <p:cNvPr id="5" name="TextBox 5"/>
          <p:cNvSpPr txBox="1"/>
          <p:nvPr/>
        </p:nvSpPr>
        <p:spPr>
          <a:xfrm>
            <a:off x="-268060" y="704953"/>
            <a:ext cx="11976452" cy="1283423"/>
          </a:xfrm>
          <a:prstGeom prst="rect">
            <a:avLst/>
          </a:prstGeom>
        </p:spPr>
        <p:txBody>
          <a:bodyPr lIns="0" tIns="0" rIns="0" bIns="0" rtlCol="0" anchor="t">
            <a:spAutoFit/>
          </a:bodyPr>
          <a:lstStyle/>
          <a:p>
            <a:pPr algn="ctr">
              <a:lnSpc>
                <a:spcPts val="9936"/>
              </a:lnSpc>
            </a:pPr>
            <a:r>
              <a:rPr lang="en-US" sz="8952" b="1">
                <a:solidFill>
                  <a:srgbClr val="000000"/>
                </a:solidFill>
                <a:latin typeface="IBM Plex Sans Condensed Bold"/>
                <a:ea typeface="IBM Plex Sans Condensed Bold"/>
                <a:cs typeface="IBM Plex Sans Condensed Bold"/>
                <a:sym typeface="IBM Plex Sans Condensed Bold"/>
              </a:rPr>
              <a:t>PRÉPARER SON AG</a:t>
            </a:r>
          </a:p>
        </p:txBody>
      </p:sp>
      <p:sp>
        <p:nvSpPr>
          <p:cNvPr id="6" name="Freeform 6"/>
          <p:cNvSpPr/>
          <p:nvPr/>
        </p:nvSpPr>
        <p:spPr>
          <a:xfrm>
            <a:off x="15972349" y="407762"/>
            <a:ext cx="1825149" cy="997488"/>
          </a:xfrm>
          <a:custGeom>
            <a:avLst/>
            <a:gdLst/>
            <a:ahLst/>
            <a:cxnLst/>
            <a:rect l="l" t="t" r="r" b="b"/>
            <a:pathLst>
              <a:path w="1825149" h="997488">
                <a:moveTo>
                  <a:pt x="0" y="0"/>
                </a:moveTo>
                <a:lnTo>
                  <a:pt x="1825149" y="0"/>
                </a:lnTo>
                <a:lnTo>
                  <a:pt x="1825149" y="997488"/>
                </a:lnTo>
                <a:lnTo>
                  <a:pt x="0" y="997488"/>
                </a:lnTo>
                <a:lnTo>
                  <a:pt x="0" y="0"/>
                </a:lnTo>
                <a:close/>
              </a:path>
            </a:pathLst>
          </a:custGeom>
          <a:blipFill>
            <a:blip r:embed="rId2"/>
            <a:stretch>
              <a:fillRect/>
            </a:stretch>
          </a:blipFill>
        </p:spPr>
        <p:txBody>
          <a:bodyPr/>
          <a:lstStyle/>
          <a:p>
            <a:endParaRPr lang="fr-FR"/>
          </a:p>
        </p:txBody>
      </p:sp>
      <p:sp>
        <p:nvSpPr>
          <p:cNvPr id="7" name="TextBox 7"/>
          <p:cNvSpPr txBox="1"/>
          <p:nvPr/>
        </p:nvSpPr>
        <p:spPr>
          <a:xfrm rot="-278793">
            <a:off x="10724781" y="1462058"/>
            <a:ext cx="4824558" cy="674354"/>
          </a:xfrm>
          <a:prstGeom prst="rect">
            <a:avLst/>
          </a:prstGeom>
        </p:spPr>
        <p:txBody>
          <a:bodyPr lIns="0" tIns="0" rIns="0" bIns="0" rtlCol="0" anchor="t">
            <a:spAutoFit/>
          </a:bodyPr>
          <a:lstStyle/>
          <a:p>
            <a:pPr algn="ctr">
              <a:lnSpc>
                <a:spcPts val="5103"/>
              </a:lnSpc>
            </a:pPr>
            <a:r>
              <a:rPr lang="en-US" sz="4954" b="1">
                <a:solidFill>
                  <a:srgbClr val="000000"/>
                </a:solidFill>
                <a:latin typeface="Placard Next Wide Bold"/>
                <a:ea typeface="Placard Next Wide Bold"/>
                <a:cs typeface="Placard Next Wide Bold"/>
                <a:sym typeface="Placard Next Wide Bold"/>
              </a:rPr>
              <a:t>Rétroplanning</a:t>
            </a:r>
          </a:p>
        </p:txBody>
      </p:sp>
      <p:sp>
        <p:nvSpPr>
          <p:cNvPr id="8" name="TextBox 8"/>
          <p:cNvSpPr txBox="1"/>
          <p:nvPr/>
        </p:nvSpPr>
        <p:spPr>
          <a:xfrm>
            <a:off x="1028700" y="2470214"/>
            <a:ext cx="16230600" cy="7244334"/>
          </a:xfrm>
          <a:prstGeom prst="rect">
            <a:avLst/>
          </a:prstGeom>
        </p:spPr>
        <p:txBody>
          <a:bodyPr lIns="0" tIns="0" rIns="0" bIns="0" rtlCol="0" anchor="t">
            <a:spAutoFit/>
          </a:bodyPr>
          <a:lstStyle/>
          <a:p>
            <a:pPr algn="just">
              <a:lnSpc>
                <a:spcPts val="3888"/>
              </a:lnSpc>
            </a:pPr>
            <a:r>
              <a:rPr lang="en-US" sz="2400" b="1">
                <a:solidFill>
                  <a:srgbClr val="32B0AB"/>
                </a:solidFill>
                <a:latin typeface="Canva Sans Bold"/>
                <a:ea typeface="Canva Sans Bold"/>
                <a:cs typeface="Canva Sans Bold"/>
                <a:sym typeface="Canva Sans Bold"/>
              </a:rPr>
              <a:t>             Entre juin et le 1er CA de rentrée</a:t>
            </a:r>
            <a:r>
              <a:rPr lang="en-US" sz="2400" b="1">
                <a:solidFill>
                  <a:srgbClr val="000000"/>
                </a:solidFill>
                <a:latin typeface="Canva Sans Bold"/>
                <a:ea typeface="Canva Sans Bold"/>
                <a:cs typeface="Canva Sans Bold"/>
                <a:sym typeface="Canva Sans Bold"/>
              </a:rPr>
              <a:t> </a:t>
            </a:r>
          </a:p>
          <a:p>
            <a:pPr algn="just">
              <a:lnSpc>
                <a:spcPts val="3888"/>
              </a:lnSpc>
            </a:pPr>
            <a:r>
              <a:rPr lang="en-US" sz="2400" b="1">
                <a:solidFill>
                  <a:srgbClr val="000000"/>
                </a:solidFill>
                <a:latin typeface="Canva Sans Bold"/>
                <a:ea typeface="Canva Sans Bold"/>
                <a:cs typeface="Canva Sans Bold"/>
                <a:sym typeface="Canva Sans Bold"/>
              </a:rPr>
              <a:t>           - </a:t>
            </a:r>
            <a:r>
              <a:rPr lang="en-US" sz="2400">
                <a:solidFill>
                  <a:srgbClr val="000000"/>
                </a:solidFill>
                <a:latin typeface="Canva Sans"/>
                <a:ea typeface="Canva Sans"/>
                <a:cs typeface="Canva Sans"/>
                <a:sym typeface="Canva Sans"/>
              </a:rPr>
              <a:t>Préparer les éléments statutaires à valider en CA avant envoi aux adhérents :</a:t>
            </a:r>
          </a:p>
          <a:p>
            <a:pPr marL="518160" lvl="1" indent="-259080" algn="l">
              <a:lnSpc>
                <a:spcPts val="3888"/>
              </a:lnSpc>
              <a:buFont typeface="Arial"/>
              <a:buChar char="•"/>
            </a:pPr>
            <a:r>
              <a:rPr lang="en-US" sz="2400">
                <a:solidFill>
                  <a:srgbClr val="000000"/>
                </a:solidFill>
                <a:latin typeface="Canva Sans"/>
                <a:ea typeface="Canva Sans"/>
                <a:cs typeface="Canva Sans"/>
                <a:sym typeface="Canva Sans"/>
              </a:rPr>
              <a:t>Le rapport d’activité de l’année précédente (président &amp; secrétaire)</a:t>
            </a:r>
          </a:p>
          <a:p>
            <a:pPr marL="518160" lvl="1" indent="-259080" algn="l">
              <a:lnSpc>
                <a:spcPts val="3888"/>
              </a:lnSpc>
              <a:buFont typeface="Arial"/>
              <a:buChar char="•"/>
            </a:pPr>
            <a:r>
              <a:rPr lang="en-US" sz="2400">
                <a:solidFill>
                  <a:srgbClr val="000000"/>
                </a:solidFill>
                <a:latin typeface="Canva Sans"/>
                <a:ea typeface="Canva Sans"/>
                <a:cs typeface="Canva Sans"/>
                <a:sym typeface="Canva Sans"/>
              </a:rPr>
              <a:t>Le bilan financier de l’année précédente (trésorier &amp; président)</a:t>
            </a:r>
          </a:p>
          <a:p>
            <a:pPr marL="518160" lvl="1" indent="-259080" algn="l">
              <a:lnSpc>
                <a:spcPts val="3888"/>
              </a:lnSpc>
              <a:buFont typeface="Arial"/>
              <a:buChar char="•"/>
            </a:pPr>
            <a:r>
              <a:rPr lang="en-US" sz="2400">
                <a:solidFill>
                  <a:srgbClr val="000000"/>
                </a:solidFill>
                <a:latin typeface="Canva Sans"/>
                <a:ea typeface="Canva Sans"/>
                <a:cs typeface="Canva Sans"/>
                <a:sym typeface="Canva Sans"/>
              </a:rPr>
              <a:t>Les projets de l’année, le budget correspondant (rapport d’orientation et budget prévisionnel), le montant de la cotisation pour l’année N+1 à voter</a:t>
            </a:r>
          </a:p>
          <a:p>
            <a:pPr marL="518160" lvl="1" indent="-259080" algn="l">
              <a:lnSpc>
                <a:spcPts val="3888"/>
              </a:lnSpc>
              <a:buFont typeface="Arial"/>
              <a:buChar char="•"/>
            </a:pPr>
            <a:r>
              <a:rPr lang="en-US" sz="2400">
                <a:solidFill>
                  <a:srgbClr val="000000"/>
                </a:solidFill>
                <a:latin typeface="Canva Sans"/>
                <a:ea typeface="Canva Sans"/>
                <a:cs typeface="Canva Sans"/>
                <a:sym typeface="Canva Sans"/>
              </a:rPr>
              <a:t>Le point sur les mandats en cours et donc le nombre de mandats à pourvoir</a:t>
            </a:r>
          </a:p>
          <a:p>
            <a:pPr marL="518160" lvl="1" indent="-259080" algn="l">
              <a:lnSpc>
                <a:spcPts val="3888"/>
              </a:lnSpc>
              <a:buFont typeface="Arial"/>
              <a:buChar char="•"/>
            </a:pPr>
            <a:r>
              <a:rPr lang="en-US" sz="2400">
                <a:solidFill>
                  <a:srgbClr val="000000"/>
                </a:solidFill>
                <a:latin typeface="Canva Sans"/>
                <a:ea typeface="Canva Sans"/>
                <a:cs typeface="Canva Sans"/>
                <a:sym typeface="Canva Sans"/>
              </a:rPr>
              <a:t>Toutes les autres propositions que vous voulez soumettre à l’AGO (Règlement intérieur par exemple)</a:t>
            </a:r>
          </a:p>
          <a:p>
            <a:pPr algn="l">
              <a:lnSpc>
                <a:spcPts val="3888"/>
              </a:lnSpc>
            </a:pPr>
            <a:endParaRPr lang="en-US" sz="2400">
              <a:solidFill>
                <a:srgbClr val="000000"/>
              </a:solidFill>
              <a:latin typeface="Canva Sans"/>
              <a:ea typeface="Canva Sans"/>
              <a:cs typeface="Canva Sans"/>
              <a:sym typeface="Canva Sans"/>
            </a:endParaRPr>
          </a:p>
          <a:p>
            <a:pPr algn="l">
              <a:lnSpc>
                <a:spcPts val="3888"/>
              </a:lnSpc>
            </a:pPr>
            <a:r>
              <a:rPr lang="en-US" sz="2400">
                <a:solidFill>
                  <a:srgbClr val="32B0AB"/>
                </a:solidFill>
                <a:latin typeface="Canva Sans"/>
                <a:ea typeface="Canva Sans"/>
                <a:cs typeface="Canva Sans"/>
                <a:sym typeface="Canva Sans"/>
              </a:rPr>
              <a:t>             </a:t>
            </a:r>
            <a:r>
              <a:rPr lang="en-US" sz="2400" b="1">
                <a:solidFill>
                  <a:srgbClr val="32B0AB"/>
                </a:solidFill>
                <a:latin typeface="Canva Sans Bold"/>
                <a:ea typeface="Canva Sans Bold"/>
                <a:cs typeface="Canva Sans Bold"/>
                <a:sym typeface="Canva Sans Bold"/>
              </a:rPr>
              <a:t>Septembre</a:t>
            </a:r>
          </a:p>
          <a:p>
            <a:pPr algn="l">
              <a:lnSpc>
                <a:spcPts val="3888"/>
              </a:lnSpc>
            </a:pPr>
            <a:r>
              <a:rPr lang="en-US" sz="2400" b="1">
                <a:solidFill>
                  <a:srgbClr val="000000"/>
                </a:solidFill>
                <a:latin typeface="Canva Sans Bold"/>
                <a:ea typeface="Canva Sans Bold"/>
                <a:cs typeface="Canva Sans Bold"/>
                <a:sym typeface="Canva Sans Bold"/>
              </a:rPr>
              <a:t>           - </a:t>
            </a:r>
            <a:r>
              <a:rPr lang="en-US" sz="2400">
                <a:solidFill>
                  <a:srgbClr val="000000"/>
                </a:solidFill>
                <a:latin typeface="Canva Sans"/>
                <a:ea typeface="Canva Sans"/>
                <a:cs typeface="Canva Sans"/>
                <a:sym typeface="Canva Sans"/>
              </a:rPr>
              <a:t>Convoquer un CA</a:t>
            </a:r>
          </a:p>
          <a:p>
            <a:pPr marL="518160" lvl="1" indent="-259080" algn="l">
              <a:lnSpc>
                <a:spcPts val="3888"/>
              </a:lnSpc>
              <a:buFont typeface="Arial"/>
              <a:buChar char="•"/>
            </a:pPr>
            <a:r>
              <a:rPr lang="en-US" sz="2400">
                <a:solidFill>
                  <a:srgbClr val="000000"/>
                </a:solidFill>
                <a:latin typeface="Canva Sans"/>
                <a:ea typeface="Canva Sans"/>
                <a:cs typeface="Canva Sans"/>
                <a:sym typeface="Canva Sans"/>
              </a:rPr>
              <a:t>Faire valider le bilan financier et le budget prévisionnel Lire le rapport moral et le rapport d’orientation pour éviter les oublis</a:t>
            </a:r>
          </a:p>
          <a:p>
            <a:pPr marL="518160" lvl="1" indent="-259080" algn="l">
              <a:lnSpc>
                <a:spcPts val="3888"/>
              </a:lnSpc>
              <a:buFont typeface="Arial"/>
              <a:buChar char="•"/>
            </a:pPr>
            <a:r>
              <a:rPr lang="en-US" sz="2400">
                <a:solidFill>
                  <a:srgbClr val="000000"/>
                </a:solidFill>
                <a:latin typeface="Canva Sans"/>
                <a:ea typeface="Canva Sans"/>
                <a:cs typeface="Canva Sans"/>
                <a:sym typeface="Canva Sans"/>
              </a:rPr>
              <a:t>Voter la proposition de montant de la cotisation N+1 qui sera soumise à approbation en AGO</a:t>
            </a:r>
          </a:p>
          <a:p>
            <a:pPr marL="518160" lvl="1" indent="-259080" algn="l">
              <a:lnSpc>
                <a:spcPts val="3888"/>
              </a:lnSpc>
              <a:buFont typeface="Arial"/>
              <a:buChar char="•"/>
            </a:pPr>
            <a:r>
              <a:rPr lang="en-US" sz="2400">
                <a:solidFill>
                  <a:srgbClr val="000000"/>
                </a:solidFill>
                <a:latin typeface="Canva Sans"/>
                <a:ea typeface="Canva Sans"/>
                <a:cs typeface="Canva Sans"/>
                <a:sym typeface="Canva Sans"/>
              </a:rPr>
              <a:t>Faire le point sur les mandats en cours, les départs et donc le nombre de mandats à pourvoir</a:t>
            </a:r>
          </a:p>
        </p:txBody>
      </p:sp>
      <p:sp>
        <p:nvSpPr>
          <p:cNvPr id="9" name="Freeform 9"/>
          <p:cNvSpPr/>
          <p:nvPr/>
        </p:nvSpPr>
        <p:spPr>
          <a:xfrm>
            <a:off x="8612956" y="2066708"/>
            <a:ext cx="1062088" cy="1050502"/>
          </a:xfrm>
          <a:custGeom>
            <a:avLst/>
            <a:gdLst/>
            <a:ahLst/>
            <a:cxnLst/>
            <a:rect l="l" t="t" r="r" b="b"/>
            <a:pathLst>
              <a:path w="1062088" h="1050502">
                <a:moveTo>
                  <a:pt x="0" y="0"/>
                </a:moveTo>
                <a:lnTo>
                  <a:pt x="1062088" y="0"/>
                </a:lnTo>
                <a:lnTo>
                  <a:pt x="1062088" y="1050502"/>
                </a:lnTo>
                <a:lnTo>
                  <a:pt x="0" y="105050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a:off x="759601" y="1988376"/>
            <a:ext cx="16768798" cy="7824852"/>
            <a:chOff x="0" y="0"/>
            <a:chExt cx="4416474" cy="2060866"/>
          </a:xfrm>
        </p:grpSpPr>
        <p:sp>
          <p:nvSpPr>
            <p:cNvPr id="3" name="Freeform 3"/>
            <p:cNvSpPr/>
            <p:nvPr/>
          </p:nvSpPr>
          <p:spPr>
            <a:xfrm>
              <a:off x="0" y="0"/>
              <a:ext cx="4416474" cy="2060866"/>
            </a:xfrm>
            <a:custGeom>
              <a:avLst/>
              <a:gdLst/>
              <a:ahLst/>
              <a:cxnLst/>
              <a:rect l="l" t="t" r="r" b="b"/>
              <a:pathLst>
                <a:path w="4416474" h="2060866">
                  <a:moveTo>
                    <a:pt x="6464" y="0"/>
                  </a:moveTo>
                  <a:lnTo>
                    <a:pt x="4410010" y="0"/>
                  </a:lnTo>
                  <a:cubicBezTo>
                    <a:pt x="4413580" y="0"/>
                    <a:pt x="4416474" y="2894"/>
                    <a:pt x="4416474" y="6464"/>
                  </a:cubicBezTo>
                  <a:lnTo>
                    <a:pt x="4416474" y="2054403"/>
                  </a:lnTo>
                  <a:cubicBezTo>
                    <a:pt x="4416474" y="2056117"/>
                    <a:pt x="4415793" y="2057761"/>
                    <a:pt x="4414581" y="2058973"/>
                  </a:cubicBezTo>
                  <a:cubicBezTo>
                    <a:pt x="4413369" y="2060185"/>
                    <a:pt x="4411725" y="2060866"/>
                    <a:pt x="4410010" y="2060866"/>
                  </a:cubicBezTo>
                  <a:lnTo>
                    <a:pt x="6464" y="2060866"/>
                  </a:lnTo>
                  <a:cubicBezTo>
                    <a:pt x="4749" y="2060866"/>
                    <a:pt x="3105" y="2060185"/>
                    <a:pt x="1893" y="2058973"/>
                  </a:cubicBezTo>
                  <a:cubicBezTo>
                    <a:pt x="681" y="2057761"/>
                    <a:pt x="0" y="2056117"/>
                    <a:pt x="0" y="2054403"/>
                  </a:cubicBezTo>
                  <a:lnTo>
                    <a:pt x="0" y="6464"/>
                  </a:lnTo>
                  <a:cubicBezTo>
                    <a:pt x="0" y="4749"/>
                    <a:pt x="681" y="3105"/>
                    <a:pt x="1893" y="1893"/>
                  </a:cubicBezTo>
                  <a:cubicBezTo>
                    <a:pt x="3105" y="681"/>
                    <a:pt x="4749" y="0"/>
                    <a:pt x="6464" y="0"/>
                  </a:cubicBezTo>
                  <a:close/>
                </a:path>
              </a:pathLst>
            </a:custGeom>
            <a:ln w="38100" cap="sq">
              <a:solidFill>
                <a:srgbClr val="0135A8"/>
              </a:solidFill>
              <a:prstDash val="solid"/>
              <a:miter/>
            </a:ln>
          </p:spPr>
          <p:txBody>
            <a:bodyPr/>
            <a:lstStyle/>
            <a:p>
              <a:endParaRPr lang="fr-FR"/>
            </a:p>
          </p:txBody>
        </p:sp>
        <p:sp>
          <p:nvSpPr>
            <p:cNvPr id="4" name="TextBox 4"/>
            <p:cNvSpPr txBox="1"/>
            <p:nvPr/>
          </p:nvSpPr>
          <p:spPr>
            <a:xfrm>
              <a:off x="0" y="-57150"/>
              <a:ext cx="4416474" cy="2118016"/>
            </a:xfrm>
            <a:prstGeom prst="rect">
              <a:avLst/>
            </a:prstGeom>
          </p:spPr>
          <p:txBody>
            <a:bodyPr lIns="50800" tIns="50800" rIns="50800" bIns="50800" rtlCol="0" anchor="ctr"/>
            <a:lstStyle/>
            <a:p>
              <a:pPr algn="ctr">
                <a:lnSpc>
                  <a:spcPts val="3543"/>
                </a:lnSpc>
              </a:pPr>
              <a:endParaRPr/>
            </a:p>
          </p:txBody>
        </p:sp>
      </p:grpSp>
      <p:sp>
        <p:nvSpPr>
          <p:cNvPr id="5" name="Freeform 5"/>
          <p:cNvSpPr/>
          <p:nvPr/>
        </p:nvSpPr>
        <p:spPr>
          <a:xfrm>
            <a:off x="15972349" y="407762"/>
            <a:ext cx="1825149" cy="997488"/>
          </a:xfrm>
          <a:custGeom>
            <a:avLst/>
            <a:gdLst/>
            <a:ahLst/>
            <a:cxnLst/>
            <a:rect l="l" t="t" r="r" b="b"/>
            <a:pathLst>
              <a:path w="1825149" h="997488">
                <a:moveTo>
                  <a:pt x="0" y="0"/>
                </a:moveTo>
                <a:lnTo>
                  <a:pt x="1825149" y="0"/>
                </a:lnTo>
                <a:lnTo>
                  <a:pt x="1825149" y="997488"/>
                </a:lnTo>
                <a:lnTo>
                  <a:pt x="0" y="997488"/>
                </a:lnTo>
                <a:lnTo>
                  <a:pt x="0" y="0"/>
                </a:lnTo>
                <a:close/>
              </a:path>
            </a:pathLst>
          </a:custGeom>
          <a:blipFill>
            <a:blip r:embed="rId2"/>
            <a:stretch>
              <a:fillRect/>
            </a:stretch>
          </a:blipFill>
        </p:spPr>
        <p:txBody>
          <a:bodyPr/>
          <a:lstStyle/>
          <a:p>
            <a:endParaRPr lang="fr-FR"/>
          </a:p>
        </p:txBody>
      </p:sp>
      <p:sp>
        <p:nvSpPr>
          <p:cNvPr id="6" name="TextBox 6"/>
          <p:cNvSpPr txBox="1"/>
          <p:nvPr/>
        </p:nvSpPr>
        <p:spPr>
          <a:xfrm>
            <a:off x="1028700" y="2441639"/>
            <a:ext cx="16230600" cy="7250049"/>
          </a:xfrm>
          <a:prstGeom prst="rect">
            <a:avLst/>
          </a:prstGeom>
        </p:spPr>
        <p:txBody>
          <a:bodyPr lIns="0" tIns="0" rIns="0" bIns="0" rtlCol="0" anchor="t">
            <a:spAutoFit/>
          </a:bodyPr>
          <a:lstStyle/>
          <a:p>
            <a:pPr algn="just">
              <a:lnSpc>
                <a:spcPts val="3828"/>
              </a:lnSpc>
            </a:pPr>
            <a:r>
              <a:rPr lang="en-US" sz="2200" b="1" spc="-121">
                <a:solidFill>
                  <a:srgbClr val="32B0AB"/>
                </a:solidFill>
                <a:latin typeface="Canva Sans Bold"/>
                <a:ea typeface="Canva Sans Bold"/>
                <a:cs typeface="Canva Sans Bold"/>
                <a:sym typeface="Canva Sans Bold"/>
              </a:rPr>
              <a:t>                  Envoyer les convocations 15 jours avant l’AGO</a:t>
            </a:r>
          </a:p>
          <a:p>
            <a:pPr marL="474981" lvl="1" indent="-237491" algn="l">
              <a:lnSpc>
                <a:spcPts val="3828"/>
              </a:lnSpc>
              <a:buAutoNum type="arabicPeriod"/>
            </a:pPr>
            <a:r>
              <a:rPr lang="en-US" sz="2200" b="1" spc="-121">
                <a:solidFill>
                  <a:srgbClr val="000000"/>
                </a:solidFill>
                <a:latin typeface="Canva Sans Bold"/>
                <a:ea typeface="Canva Sans Bold"/>
                <a:cs typeface="Canva Sans Bold"/>
                <a:sym typeface="Canva Sans Bold"/>
              </a:rPr>
              <a:t> </a:t>
            </a:r>
            <a:r>
              <a:rPr lang="en-US" sz="2200" spc="-121">
                <a:solidFill>
                  <a:srgbClr val="000000"/>
                </a:solidFill>
                <a:latin typeface="Canva Sans"/>
                <a:ea typeface="Canva Sans"/>
                <a:cs typeface="Canva Sans"/>
                <a:sym typeface="Canva Sans"/>
              </a:rPr>
              <a:t>Récupérer auprès de l’Ogec le fichier des adhérents de l’année scolaire en cours</a:t>
            </a:r>
          </a:p>
          <a:p>
            <a:pPr marL="474981" lvl="1" indent="-237491" algn="l">
              <a:lnSpc>
                <a:spcPts val="3828"/>
              </a:lnSpc>
              <a:buAutoNum type="arabicPeriod"/>
            </a:pPr>
            <a:r>
              <a:rPr lang="en-US" sz="2200" spc="-121">
                <a:solidFill>
                  <a:srgbClr val="000000"/>
                </a:solidFill>
                <a:latin typeface="Canva Sans"/>
                <a:ea typeface="Canva Sans"/>
                <a:cs typeface="Canva Sans"/>
                <a:sym typeface="Canva Sans"/>
              </a:rPr>
              <a:t> Envoyer la convocation aux adhérents et au membre de droit avec :</a:t>
            </a:r>
          </a:p>
          <a:p>
            <a:pPr marL="474981" lvl="1" indent="-237491" algn="l">
              <a:lnSpc>
                <a:spcPts val="3828"/>
              </a:lnSpc>
              <a:buFont typeface="Arial"/>
              <a:buChar char="•"/>
            </a:pPr>
            <a:r>
              <a:rPr lang="en-US" sz="2200" spc="-121">
                <a:solidFill>
                  <a:srgbClr val="000000"/>
                </a:solidFill>
                <a:latin typeface="Canva Sans"/>
                <a:ea typeface="Canva Sans"/>
                <a:cs typeface="Canva Sans"/>
                <a:sym typeface="Canva Sans"/>
              </a:rPr>
              <a:t>Un pouvoir pour celui qui ne peut être présent le jour de l’AGO</a:t>
            </a:r>
          </a:p>
          <a:p>
            <a:pPr marL="474981" lvl="1" indent="-237491" algn="l">
              <a:lnSpc>
                <a:spcPts val="3828"/>
              </a:lnSpc>
              <a:buFont typeface="Arial"/>
              <a:buChar char="•"/>
            </a:pPr>
            <a:r>
              <a:rPr lang="en-US" sz="2200" spc="-121">
                <a:solidFill>
                  <a:srgbClr val="000000"/>
                </a:solidFill>
                <a:latin typeface="Canva Sans"/>
                <a:ea typeface="Canva Sans"/>
                <a:cs typeface="Canva Sans"/>
                <a:sym typeface="Canva Sans"/>
              </a:rPr>
              <a:t>Un bulletin de candidature au CA.</a:t>
            </a:r>
          </a:p>
          <a:p>
            <a:pPr marL="474981" lvl="1" indent="-237491" algn="l">
              <a:lnSpc>
                <a:spcPts val="3828"/>
              </a:lnSpc>
              <a:buAutoNum type="arabicPeriod"/>
            </a:pPr>
            <a:r>
              <a:rPr lang="en-US" sz="2200" spc="-121">
                <a:solidFill>
                  <a:srgbClr val="000000"/>
                </a:solidFill>
                <a:latin typeface="Canva Sans"/>
                <a:ea typeface="Canva Sans"/>
                <a:cs typeface="Canva Sans"/>
                <a:sym typeface="Canva Sans"/>
              </a:rPr>
              <a:t>  Envoyer une invitation conviviale à tous les parents même les parents non adhérents, au chef d’établissement, au président Ogec, aux enseignants, au maire, au prêtre et autres partenaires avec lesquels l’Apel porte des projets (type ugsel) et prévoir un affichage à l’entrée de l’établissement, une communication sur les réseaux sociaux.</a:t>
            </a:r>
          </a:p>
          <a:p>
            <a:pPr marL="474981" lvl="1" indent="-237491" algn="l">
              <a:lnSpc>
                <a:spcPts val="3828"/>
              </a:lnSpc>
              <a:buAutoNum type="arabicPeriod"/>
            </a:pPr>
            <a:r>
              <a:rPr lang="en-US" sz="2200" spc="-121">
                <a:solidFill>
                  <a:srgbClr val="000000"/>
                </a:solidFill>
                <a:latin typeface="Canva Sans"/>
                <a:ea typeface="Canva Sans"/>
                <a:cs typeface="Canva Sans"/>
                <a:sym typeface="Canva Sans"/>
              </a:rPr>
              <a:t>  Envoyer en même temps une convocation pour le CA électif aux administrateurs. Celui-ci pourra se faire dans la continuité de l’AG avec les élus du conseil d’administration.</a:t>
            </a:r>
          </a:p>
          <a:p>
            <a:pPr algn="just">
              <a:lnSpc>
                <a:spcPts val="3828"/>
              </a:lnSpc>
            </a:pPr>
            <a:r>
              <a:rPr lang="en-US" sz="2200" spc="-121">
                <a:solidFill>
                  <a:srgbClr val="32B0AB"/>
                </a:solidFill>
                <a:latin typeface="Canva Sans"/>
                <a:ea typeface="Canva Sans"/>
                <a:cs typeface="Canva Sans"/>
                <a:sym typeface="Canva Sans"/>
              </a:rPr>
              <a:t>                   </a:t>
            </a:r>
            <a:r>
              <a:rPr lang="en-US" sz="2200" b="1" spc="-121">
                <a:solidFill>
                  <a:srgbClr val="32B0AB"/>
                </a:solidFill>
                <a:latin typeface="Canva Sans Bold"/>
                <a:ea typeface="Canva Sans Bold"/>
                <a:cs typeface="Canva Sans Bold"/>
                <a:sym typeface="Canva Sans Bold"/>
              </a:rPr>
              <a:t>Prévoir</a:t>
            </a:r>
          </a:p>
          <a:p>
            <a:pPr marL="474981" lvl="1" indent="-237491" algn="l">
              <a:lnSpc>
                <a:spcPts val="3828"/>
              </a:lnSpc>
              <a:buAutoNum type="arabicPeriod"/>
            </a:pPr>
            <a:r>
              <a:rPr lang="en-US" sz="2200" spc="-121">
                <a:solidFill>
                  <a:srgbClr val="000000"/>
                </a:solidFill>
                <a:latin typeface="Canva Sans"/>
                <a:ea typeface="Canva Sans"/>
                <a:cs typeface="Canva Sans"/>
                <a:sym typeface="Canva Sans"/>
              </a:rPr>
              <a:t> Le Powerpoint de présentation de l’AGO (cf. modèle proposé par l’Apel nationale)</a:t>
            </a:r>
          </a:p>
          <a:p>
            <a:pPr marL="474981" lvl="1" indent="-237491" algn="l">
              <a:lnSpc>
                <a:spcPts val="3828"/>
              </a:lnSpc>
              <a:buAutoNum type="arabicPeriod"/>
            </a:pPr>
            <a:r>
              <a:rPr lang="en-US" sz="2200" spc="-121">
                <a:solidFill>
                  <a:srgbClr val="000000"/>
                </a:solidFill>
                <a:latin typeface="Canva Sans"/>
                <a:ea typeface="Canva Sans"/>
                <a:cs typeface="Canva Sans"/>
                <a:sym typeface="Canva Sans"/>
              </a:rPr>
              <a:t> Le discours du président</a:t>
            </a:r>
          </a:p>
          <a:p>
            <a:pPr marL="474981" lvl="1" indent="-237491" algn="l">
              <a:lnSpc>
                <a:spcPts val="3828"/>
              </a:lnSpc>
              <a:buAutoNum type="arabicPeriod"/>
            </a:pPr>
            <a:r>
              <a:rPr lang="en-US" sz="2200" spc="-121">
                <a:solidFill>
                  <a:srgbClr val="000000"/>
                </a:solidFill>
                <a:latin typeface="Canva Sans"/>
                <a:ea typeface="Canva Sans"/>
                <a:cs typeface="Canva Sans"/>
                <a:sym typeface="Canva Sans"/>
              </a:rPr>
              <a:t> Les bulletins de vote et leur contrôle (chaque adhérent ne pouvant détenir plus de deux pouvoirs)</a:t>
            </a:r>
          </a:p>
          <a:p>
            <a:pPr marL="474981" lvl="1" indent="-237491" algn="l">
              <a:lnSpc>
                <a:spcPts val="3828"/>
              </a:lnSpc>
              <a:buAutoNum type="arabicPeriod"/>
            </a:pPr>
            <a:r>
              <a:rPr lang="en-US" sz="2200" spc="-121">
                <a:solidFill>
                  <a:srgbClr val="000000"/>
                </a:solidFill>
                <a:latin typeface="Canva Sans"/>
                <a:ea typeface="Canva Sans"/>
                <a:cs typeface="Canva Sans"/>
                <a:sym typeface="Canva Sans"/>
              </a:rPr>
              <a:t> La feuille d’émargement</a:t>
            </a:r>
          </a:p>
        </p:txBody>
      </p:sp>
      <p:sp>
        <p:nvSpPr>
          <p:cNvPr id="7" name="Freeform 7"/>
          <p:cNvSpPr/>
          <p:nvPr/>
        </p:nvSpPr>
        <p:spPr>
          <a:xfrm>
            <a:off x="8612956" y="2066708"/>
            <a:ext cx="1062088" cy="1050502"/>
          </a:xfrm>
          <a:custGeom>
            <a:avLst/>
            <a:gdLst/>
            <a:ahLst/>
            <a:cxnLst/>
            <a:rect l="l" t="t" r="r" b="b"/>
            <a:pathLst>
              <a:path w="1062088" h="1050502">
                <a:moveTo>
                  <a:pt x="0" y="0"/>
                </a:moveTo>
                <a:lnTo>
                  <a:pt x="1062088" y="0"/>
                </a:lnTo>
                <a:lnTo>
                  <a:pt x="1062088" y="1050502"/>
                </a:lnTo>
                <a:lnTo>
                  <a:pt x="0" y="105050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TextBox 8"/>
          <p:cNvSpPr txBox="1"/>
          <p:nvPr/>
        </p:nvSpPr>
        <p:spPr>
          <a:xfrm>
            <a:off x="-268060" y="704953"/>
            <a:ext cx="11976452" cy="1283423"/>
          </a:xfrm>
          <a:prstGeom prst="rect">
            <a:avLst/>
          </a:prstGeom>
        </p:spPr>
        <p:txBody>
          <a:bodyPr lIns="0" tIns="0" rIns="0" bIns="0" rtlCol="0" anchor="t">
            <a:spAutoFit/>
          </a:bodyPr>
          <a:lstStyle/>
          <a:p>
            <a:pPr algn="ctr">
              <a:lnSpc>
                <a:spcPts val="9936"/>
              </a:lnSpc>
            </a:pPr>
            <a:r>
              <a:rPr lang="en-US" sz="8952" b="1">
                <a:solidFill>
                  <a:srgbClr val="000000"/>
                </a:solidFill>
                <a:latin typeface="IBM Plex Sans Condensed Bold"/>
                <a:ea typeface="IBM Plex Sans Condensed Bold"/>
                <a:cs typeface="IBM Plex Sans Condensed Bold"/>
                <a:sym typeface="IBM Plex Sans Condensed Bold"/>
              </a:rPr>
              <a:t>PRÉPARER SON AG</a:t>
            </a:r>
          </a:p>
        </p:txBody>
      </p:sp>
      <p:sp>
        <p:nvSpPr>
          <p:cNvPr id="9" name="TextBox 9"/>
          <p:cNvSpPr txBox="1"/>
          <p:nvPr/>
        </p:nvSpPr>
        <p:spPr>
          <a:xfrm rot="-278793">
            <a:off x="10724781" y="1462058"/>
            <a:ext cx="4824558" cy="674354"/>
          </a:xfrm>
          <a:prstGeom prst="rect">
            <a:avLst/>
          </a:prstGeom>
        </p:spPr>
        <p:txBody>
          <a:bodyPr lIns="0" tIns="0" rIns="0" bIns="0" rtlCol="0" anchor="t">
            <a:spAutoFit/>
          </a:bodyPr>
          <a:lstStyle/>
          <a:p>
            <a:pPr algn="ctr">
              <a:lnSpc>
                <a:spcPts val="5103"/>
              </a:lnSpc>
            </a:pPr>
            <a:r>
              <a:rPr lang="en-US" sz="4954" b="1">
                <a:solidFill>
                  <a:srgbClr val="000000"/>
                </a:solidFill>
                <a:latin typeface="Placard Next Wide Bold"/>
                <a:ea typeface="Placard Next Wide Bold"/>
                <a:cs typeface="Placard Next Wide Bold"/>
                <a:sym typeface="Placard Next Wide Bold"/>
              </a:rPr>
              <a:t>Rétroplanning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a:off x="759601" y="1988376"/>
            <a:ext cx="16768798" cy="7824852"/>
            <a:chOff x="0" y="0"/>
            <a:chExt cx="4416474" cy="2060866"/>
          </a:xfrm>
        </p:grpSpPr>
        <p:sp>
          <p:nvSpPr>
            <p:cNvPr id="3" name="Freeform 3"/>
            <p:cNvSpPr/>
            <p:nvPr/>
          </p:nvSpPr>
          <p:spPr>
            <a:xfrm>
              <a:off x="0" y="0"/>
              <a:ext cx="4416474" cy="2060866"/>
            </a:xfrm>
            <a:custGeom>
              <a:avLst/>
              <a:gdLst/>
              <a:ahLst/>
              <a:cxnLst/>
              <a:rect l="l" t="t" r="r" b="b"/>
              <a:pathLst>
                <a:path w="4416474" h="2060866">
                  <a:moveTo>
                    <a:pt x="6464" y="0"/>
                  </a:moveTo>
                  <a:lnTo>
                    <a:pt x="4410010" y="0"/>
                  </a:lnTo>
                  <a:cubicBezTo>
                    <a:pt x="4413580" y="0"/>
                    <a:pt x="4416474" y="2894"/>
                    <a:pt x="4416474" y="6464"/>
                  </a:cubicBezTo>
                  <a:lnTo>
                    <a:pt x="4416474" y="2054403"/>
                  </a:lnTo>
                  <a:cubicBezTo>
                    <a:pt x="4416474" y="2056117"/>
                    <a:pt x="4415793" y="2057761"/>
                    <a:pt x="4414581" y="2058973"/>
                  </a:cubicBezTo>
                  <a:cubicBezTo>
                    <a:pt x="4413369" y="2060185"/>
                    <a:pt x="4411725" y="2060866"/>
                    <a:pt x="4410010" y="2060866"/>
                  </a:cubicBezTo>
                  <a:lnTo>
                    <a:pt x="6464" y="2060866"/>
                  </a:lnTo>
                  <a:cubicBezTo>
                    <a:pt x="4749" y="2060866"/>
                    <a:pt x="3105" y="2060185"/>
                    <a:pt x="1893" y="2058973"/>
                  </a:cubicBezTo>
                  <a:cubicBezTo>
                    <a:pt x="681" y="2057761"/>
                    <a:pt x="0" y="2056117"/>
                    <a:pt x="0" y="2054403"/>
                  </a:cubicBezTo>
                  <a:lnTo>
                    <a:pt x="0" y="6464"/>
                  </a:lnTo>
                  <a:cubicBezTo>
                    <a:pt x="0" y="4749"/>
                    <a:pt x="681" y="3105"/>
                    <a:pt x="1893" y="1893"/>
                  </a:cubicBezTo>
                  <a:cubicBezTo>
                    <a:pt x="3105" y="681"/>
                    <a:pt x="4749" y="0"/>
                    <a:pt x="6464" y="0"/>
                  </a:cubicBezTo>
                  <a:close/>
                </a:path>
              </a:pathLst>
            </a:custGeom>
            <a:ln w="38100" cap="sq">
              <a:solidFill>
                <a:srgbClr val="0135A8"/>
              </a:solidFill>
              <a:prstDash val="solid"/>
              <a:miter/>
            </a:ln>
          </p:spPr>
          <p:txBody>
            <a:bodyPr/>
            <a:lstStyle/>
            <a:p>
              <a:endParaRPr lang="fr-FR"/>
            </a:p>
          </p:txBody>
        </p:sp>
        <p:sp>
          <p:nvSpPr>
            <p:cNvPr id="4" name="TextBox 4"/>
            <p:cNvSpPr txBox="1"/>
            <p:nvPr/>
          </p:nvSpPr>
          <p:spPr>
            <a:xfrm>
              <a:off x="0" y="-57150"/>
              <a:ext cx="4416474" cy="2118016"/>
            </a:xfrm>
            <a:prstGeom prst="rect">
              <a:avLst/>
            </a:prstGeom>
          </p:spPr>
          <p:txBody>
            <a:bodyPr lIns="50800" tIns="50800" rIns="50800" bIns="50800" rtlCol="0" anchor="ctr"/>
            <a:lstStyle/>
            <a:p>
              <a:pPr algn="ctr">
                <a:lnSpc>
                  <a:spcPts val="3543"/>
                </a:lnSpc>
              </a:pPr>
              <a:endParaRPr/>
            </a:p>
          </p:txBody>
        </p:sp>
      </p:grpSp>
      <p:sp>
        <p:nvSpPr>
          <p:cNvPr id="5" name="Freeform 5"/>
          <p:cNvSpPr/>
          <p:nvPr/>
        </p:nvSpPr>
        <p:spPr>
          <a:xfrm>
            <a:off x="15972349" y="407762"/>
            <a:ext cx="1825149" cy="997488"/>
          </a:xfrm>
          <a:custGeom>
            <a:avLst/>
            <a:gdLst/>
            <a:ahLst/>
            <a:cxnLst/>
            <a:rect l="l" t="t" r="r" b="b"/>
            <a:pathLst>
              <a:path w="1825149" h="997488">
                <a:moveTo>
                  <a:pt x="0" y="0"/>
                </a:moveTo>
                <a:lnTo>
                  <a:pt x="1825149" y="0"/>
                </a:lnTo>
                <a:lnTo>
                  <a:pt x="1825149" y="997488"/>
                </a:lnTo>
                <a:lnTo>
                  <a:pt x="0" y="997488"/>
                </a:lnTo>
                <a:lnTo>
                  <a:pt x="0" y="0"/>
                </a:lnTo>
                <a:close/>
              </a:path>
            </a:pathLst>
          </a:custGeom>
          <a:blipFill>
            <a:blip r:embed="rId2"/>
            <a:stretch>
              <a:fillRect/>
            </a:stretch>
          </a:blipFill>
        </p:spPr>
        <p:txBody>
          <a:bodyPr/>
          <a:lstStyle/>
          <a:p>
            <a:endParaRPr lang="fr-FR"/>
          </a:p>
        </p:txBody>
      </p:sp>
      <p:sp>
        <p:nvSpPr>
          <p:cNvPr id="6" name="TextBox 6"/>
          <p:cNvSpPr txBox="1"/>
          <p:nvPr/>
        </p:nvSpPr>
        <p:spPr>
          <a:xfrm>
            <a:off x="1028700" y="2441639"/>
            <a:ext cx="16230600" cy="4528566"/>
          </a:xfrm>
          <a:prstGeom prst="rect">
            <a:avLst/>
          </a:prstGeom>
        </p:spPr>
        <p:txBody>
          <a:bodyPr lIns="0" tIns="0" rIns="0" bIns="0" rtlCol="0" anchor="t">
            <a:spAutoFit/>
          </a:bodyPr>
          <a:lstStyle/>
          <a:p>
            <a:pPr algn="just">
              <a:lnSpc>
                <a:spcPts val="3828"/>
              </a:lnSpc>
            </a:pPr>
            <a:r>
              <a:rPr lang="en-US" sz="2200" b="1" spc="-121">
                <a:solidFill>
                  <a:srgbClr val="32B0AB"/>
                </a:solidFill>
                <a:latin typeface="Canva Sans Bold"/>
                <a:ea typeface="Canva Sans Bold"/>
                <a:cs typeface="Canva Sans Bold"/>
                <a:sym typeface="Canva Sans Bold"/>
              </a:rPr>
              <a:t>                   Jour de l’AGO</a:t>
            </a:r>
          </a:p>
          <a:p>
            <a:pPr marL="474981" lvl="1" indent="-237491" algn="l">
              <a:lnSpc>
                <a:spcPts val="4686"/>
              </a:lnSpc>
              <a:buAutoNum type="arabicPeriod"/>
            </a:pPr>
            <a:r>
              <a:rPr lang="en-US" sz="2200" spc="-121">
                <a:solidFill>
                  <a:srgbClr val="000000"/>
                </a:solidFill>
                <a:latin typeface="Canva Sans"/>
                <a:ea typeface="Canva Sans"/>
                <a:cs typeface="Canva Sans"/>
                <a:sym typeface="Canva Sans"/>
              </a:rPr>
              <a:t>   Faire signer la feuille d’émargement aux adhérents (seuls à voter avec le membre de droit : 1 cotisation=1 voix)</a:t>
            </a:r>
          </a:p>
          <a:p>
            <a:pPr marL="474981" lvl="1" indent="-237491" algn="l">
              <a:lnSpc>
                <a:spcPts val="4686"/>
              </a:lnSpc>
              <a:buAutoNum type="arabicPeriod"/>
            </a:pPr>
            <a:r>
              <a:rPr lang="en-US" sz="2200" spc="-121">
                <a:solidFill>
                  <a:srgbClr val="000000"/>
                </a:solidFill>
                <a:latin typeface="Canva Sans"/>
                <a:ea typeface="Canva Sans"/>
                <a:cs typeface="Canva Sans"/>
                <a:sym typeface="Canva Sans"/>
              </a:rPr>
              <a:t>   Comptabiliser le nombre total de voix avec les pouvoirs</a:t>
            </a:r>
          </a:p>
          <a:p>
            <a:pPr marL="474981" lvl="1" indent="-237491" algn="l">
              <a:lnSpc>
                <a:spcPts val="4686"/>
              </a:lnSpc>
              <a:buAutoNum type="arabicPeriod"/>
            </a:pPr>
            <a:r>
              <a:rPr lang="en-US" sz="2200" spc="-121">
                <a:solidFill>
                  <a:srgbClr val="000000"/>
                </a:solidFill>
                <a:latin typeface="Canva Sans"/>
                <a:ea typeface="Canva Sans"/>
                <a:cs typeface="Canva Sans"/>
                <a:sym typeface="Canva Sans"/>
              </a:rPr>
              <a:t>   Avoir à disposition les statuts et le règlement intérieur de l’association, le classeur comptabilité</a:t>
            </a:r>
          </a:p>
          <a:p>
            <a:pPr marL="474981" lvl="1" indent="-237491" algn="l">
              <a:lnSpc>
                <a:spcPts val="4686"/>
              </a:lnSpc>
              <a:buAutoNum type="arabicPeriod"/>
            </a:pPr>
            <a:r>
              <a:rPr lang="en-US" sz="2200" spc="-121">
                <a:solidFill>
                  <a:srgbClr val="000000"/>
                </a:solidFill>
                <a:latin typeface="Canva Sans"/>
                <a:ea typeface="Canva Sans"/>
                <a:cs typeface="Canva Sans"/>
                <a:sym typeface="Canva Sans"/>
              </a:rPr>
              <a:t>   Présenter le Powerpoint de façon dynamique à plusieurs voix</a:t>
            </a:r>
          </a:p>
          <a:p>
            <a:pPr marL="474981" lvl="1" indent="-237491" algn="l">
              <a:lnSpc>
                <a:spcPts val="4686"/>
              </a:lnSpc>
              <a:buAutoNum type="arabicPeriod"/>
            </a:pPr>
            <a:r>
              <a:rPr lang="en-US" sz="2200" spc="-121">
                <a:solidFill>
                  <a:srgbClr val="000000"/>
                </a:solidFill>
                <a:latin typeface="Canva Sans"/>
                <a:ea typeface="Canva Sans"/>
                <a:cs typeface="Canva Sans"/>
                <a:sym typeface="Canva Sans"/>
              </a:rPr>
              <a:t>   Procéder aux votes</a:t>
            </a:r>
          </a:p>
          <a:p>
            <a:pPr marL="474981" lvl="1" indent="-237491" algn="l">
              <a:lnSpc>
                <a:spcPts val="4686"/>
              </a:lnSpc>
              <a:buAutoNum type="arabicPeriod"/>
            </a:pPr>
            <a:r>
              <a:rPr lang="en-US" sz="2200" spc="-121">
                <a:solidFill>
                  <a:srgbClr val="000000"/>
                </a:solidFill>
                <a:latin typeface="Canva Sans"/>
                <a:ea typeface="Canva Sans"/>
                <a:cs typeface="Canva Sans"/>
                <a:sym typeface="Canva Sans"/>
              </a:rPr>
              <a:t>   Prendre des notes en vue de la rédaction du PV / résultats des votes et conserver les bulletins de vote</a:t>
            </a:r>
          </a:p>
          <a:p>
            <a:pPr marL="474981" lvl="1" indent="-237491" algn="l">
              <a:lnSpc>
                <a:spcPts val="4686"/>
              </a:lnSpc>
              <a:buAutoNum type="arabicPeriod"/>
            </a:pPr>
            <a:r>
              <a:rPr lang="en-US" sz="2200" spc="-121">
                <a:solidFill>
                  <a:srgbClr val="000000"/>
                </a:solidFill>
                <a:latin typeface="Canva Sans"/>
                <a:ea typeface="Canva Sans"/>
                <a:cs typeface="Canva Sans"/>
                <a:sym typeface="Canva Sans"/>
              </a:rPr>
              <a:t>   Fédérer autour du projet de l’association</a:t>
            </a:r>
          </a:p>
        </p:txBody>
      </p:sp>
      <p:sp>
        <p:nvSpPr>
          <p:cNvPr id="7" name="Freeform 7"/>
          <p:cNvSpPr/>
          <p:nvPr/>
        </p:nvSpPr>
        <p:spPr>
          <a:xfrm>
            <a:off x="8612956" y="2066708"/>
            <a:ext cx="1062088" cy="1050502"/>
          </a:xfrm>
          <a:custGeom>
            <a:avLst/>
            <a:gdLst/>
            <a:ahLst/>
            <a:cxnLst/>
            <a:rect l="l" t="t" r="r" b="b"/>
            <a:pathLst>
              <a:path w="1062088" h="1050502">
                <a:moveTo>
                  <a:pt x="0" y="0"/>
                </a:moveTo>
                <a:lnTo>
                  <a:pt x="1062088" y="0"/>
                </a:lnTo>
                <a:lnTo>
                  <a:pt x="1062088" y="1050502"/>
                </a:lnTo>
                <a:lnTo>
                  <a:pt x="0" y="105050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TextBox 8"/>
          <p:cNvSpPr txBox="1"/>
          <p:nvPr/>
        </p:nvSpPr>
        <p:spPr>
          <a:xfrm>
            <a:off x="-268060" y="704953"/>
            <a:ext cx="11976452" cy="1283423"/>
          </a:xfrm>
          <a:prstGeom prst="rect">
            <a:avLst/>
          </a:prstGeom>
        </p:spPr>
        <p:txBody>
          <a:bodyPr lIns="0" tIns="0" rIns="0" bIns="0" rtlCol="0" anchor="t">
            <a:spAutoFit/>
          </a:bodyPr>
          <a:lstStyle/>
          <a:p>
            <a:pPr algn="ctr">
              <a:lnSpc>
                <a:spcPts val="9936"/>
              </a:lnSpc>
            </a:pPr>
            <a:r>
              <a:rPr lang="en-US" sz="8952" b="1">
                <a:solidFill>
                  <a:srgbClr val="000000"/>
                </a:solidFill>
                <a:latin typeface="IBM Plex Sans Condensed Bold"/>
                <a:ea typeface="IBM Plex Sans Condensed Bold"/>
                <a:cs typeface="IBM Plex Sans Condensed Bold"/>
                <a:sym typeface="IBM Plex Sans Condensed Bold"/>
              </a:rPr>
              <a:t>PRÉPARER SON AG</a:t>
            </a:r>
          </a:p>
        </p:txBody>
      </p:sp>
      <p:sp>
        <p:nvSpPr>
          <p:cNvPr id="9" name="TextBox 9"/>
          <p:cNvSpPr txBox="1"/>
          <p:nvPr/>
        </p:nvSpPr>
        <p:spPr>
          <a:xfrm rot="-278793">
            <a:off x="10724781" y="1462058"/>
            <a:ext cx="4824558" cy="674354"/>
          </a:xfrm>
          <a:prstGeom prst="rect">
            <a:avLst/>
          </a:prstGeom>
        </p:spPr>
        <p:txBody>
          <a:bodyPr lIns="0" tIns="0" rIns="0" bIns="0" rtlCol="0" anchor="t">
            <a:spAutoFit/>
          </a:bodyPr>
          <a:lstStyle/>
          <a:p>
            <a:pPr algn="ctr">
              <a:lnSpc>
                <a:spcPts val="5103"/>
              </a:lnSpc>
            </a:pPr>
            <a:r>
              <a:rPr lang="en-US" sz="4954" b="1">
                <a:solidFill>
                  <a:srgbClr val="000000"/>
                </a:solidFill>
                <a:latin typeface="Placard Next Wide Bold"/>
                <a:ea typeface="Placard Next Wide Bold"/>
                <a:cs typeface="Placard Next Wide Bold"/>
                <a:sym typeface="Placard Next Wide Bold"/>
              </a:rPr>
              <a:t>Rétroplanning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a:off x="759601" y="1988376"/>
            <a:ext cx="16768798" cy="7824852"/>
            <a:chOff x="0" y="0"/>
            <a:chExt cx="4416474" cy="2060866"/>
          </a:xfrm>
        </p:grpSpPr>
        <p:sp>
          <p:nvSpPr>
            <p:cNvPr id="3" name="Freeform 3"/>
            <p:cNvSpPr/>
            <p:nvPr/>
          </p:nvSpPr>
          <p:spPr>
            <a:xfrm>
              <a:off x="0" y="0"/>
              <a:ext cx="4416474" cy="2060866"/>
            </a:xfrm>
            <a:custGeom>
              <a:avLst/>
              <a:gdLst/>
              <a:ahLst/>
              <a:cxnLst/>
              <a:rect l="l" t="t" r="r" b="b"/>
              <a:pathLst>
                <a:path w="4416474" h="2060866">
                  <a:moveTo>
                    <a:pt x="6464" y="0"/>
                  </a:moveTo>
                  <a:lnTo>
                    <a:pt x="4410010" y="0"/>
                  </a:lnTo>
                  <a:cubicBezTo>
                    <a:pt x="4413580" y="0"/>
                    <a:pt x="4416474" y="2894"/>
                    <a:pt x="4416474" y="6464"/>
                  </a:cubicBezTo>
                  <a:lnTo>
                    <a:pt x="4416474" y="2054403"/>
                  </a:lnTo>
                  <a:cubicBezTo>
                    <a:pt x="4416474" y="2056117"/>
                    <a:pt x="4415793" y="2057761"/>
                    <a:pt x="4414581" y="2058973"/>
                  </a:cubicBezTo>
                  <a:cubicBezTo>
                    <a:pt x="4413369" y="2060185"/>
                    <a:pt x="4411725" y="2060866"/>
                    <a:pt x="4410010" y="2060866"/>
                  </a:cubicBezTo>
                  <a:lnTo>
                    <a:pt x="6464" y="2060866"/>
                  </a:lnTo>
                  <a:cubicBezTo>
                    <a:pt x="4749" y="2060866"/>
                    <a:pt x="3105" y="2060185"/>
                    <a:pt x="1893" y="2058973"/>
                  </a:cubicBezTo>
                  <a:cubicBezTo>
                    <a:pt x="681" y="2057761"/>
                    <a:pt x="0" y="2056117"/>
                    <a:pt x="0" y="2054403"/>
                  </a:cubicBezTo>
                  <a:lnTo>
                    <a:pt x="0" y="6464"/>
                  </a:lnTo>
                  <a:cubicBezTo>
                    <a:pt x="0" y="4749"/>
                    <a:pt x="681" y="3105"/>
                    <a:pt x="1893" y="1893"/>
                  </a:cubicBezTo>
                  <a:cubicBezTo>
                    <a:pt x="3105" y="681"/>
                    <a:pt x="4749" y="0"/>
                    <a:pt x="6464" y="0"/>
                  </a:cubicBezTo>
                  <a:close/>
                </a:path>
              </a:pathLst>
            </a:custGeom>
            <a:ln w="38100" cap="sq">
              <a:solidFill>
                <a:srgbClr val="0135A8"/>
              </a:solidFill>
              <a:prstDash val="solid"/>
              <a:miter/>
            </a:ln>
          </p:spPr>
          <p:txBody>
            <a:bodyPr/>
            <a:lstStyle/>
            <a:p>
              <a:endParaRPr lang="fr-FR"/>
            </a:p>
          </p:txBody>
        </p:sp>
        <p:sp>
          <p:nvSpPr>
            <p:cNvPr id="4" name="TextBox 4"/>
            <p:cNvSpPr txBox="1"/>
            <p:nvPr/>
          </p:nvSpPr>
          <p:spPr>
            <a:xfrm>
              <a:off x="0" y="-57150"/>
              <a:ext cx="4416474" cy="2118016"/>
            </a:xfrm>
            <a:prstGeom prst="rect">
              <a:avLst/>
            </a:prstGeom>
          </p:spPr>
          <p:txBody>
            <a:bodyPr lIns="50800" tIns="50800" rIns="50800" bIns="50800" rtlCol="0" anchor="ctr"/>
            <a:lstStyle/>
            <a:p>
              <a:pPr algn="ctr">
                <a:lnSpc>
                  <a:spcPts val="3543"/>
                </a:lnSpc>
              </a:pPr>
              <a:endParaRPr/>
            </a:p>
          </p:txBody>
        </p:sp>
      </p:grpSp>
      <p:sp>
        <p:nvSpPr>
          <p:cNvPr id="5" name="Freeform 5"/>
          <p:cNvSpPr/>
          <p:nvPr/>
        </p:nvSpPr>
        <p:spPr>
          <a:xfrm>
            <a:off x="15972349" y="407762"/>
            <a:ext cx="1825149" cy="997488"/>
          </a:xfrm>
          <a:custGeom>
            <a:avLst/>
            <a:gdLst/>
            <a:ahLst/>
            <a:cxnLst/>
            <a:rect l="l" t="t" r="r" b="b"/>
            <a:pathLst>
              <a:path w="1825149" h="997488">
                <a:moveTo>
                  <a:pt x="0" y="0"/>
                </a:moveTo>
                <a:lnTo>
                  <a:pt x="1825149" y="0"/>
                </a:lnTo>
                <a:lnTo>
                  <a:pt x="1825149" y="997488"/>
                </a:lnTo>
                <a:lnTo>
                  <a:pt x="0" y="997488"/>
                </a:lnTo>
                <a:lnTo>
                  <a:pt x="0" y="0"/>
                </a:lnTo>
                <a:close/>
              </a:path>
            </a:pathLst>
          </a:custGeom>
          <a:blipFill>
            <a:blip r:embed="rId2"/>
            <a:stretch>
              <a:fillRect/>
            </a:stretch>
          </a:blipFill>
        </p:spPr>
        <p:txBody>
          <a:bodyPr/>
          <a:lstStyle/>
          <a:p>
            <a:endParaRPr lang="fr-FR"/>
          </a:p>
        </p:txBody>
      </p:sp>
      <p:sp>
        <p:nvSpPr>
          <p:cNvPr id="6" name="TextBox 6"/>
          <p:cNvSpPr txBox="1"/>
          <p:nvPr/>
        </p:nvSpPr>
        <p:spPr>
          <a:xfrm>
            <a:off x="875729" y="2006461"/>
            <a:ext cx="16383571" cy="7577454"/>
          </a:xfrm>
          <a:prstGeom prst="rect">
            <a:avLst/>
          </a:prstGeom>
        </p:spPr>
        <p:txBody>
          <a:bodyPr lIns="0" tIns="0" rIns="0" bIns="0" rtlCol="0" anchor="t">
            <a:spAutoFit/>
          </a:bodyPr>
          <a:lstStyle/>
          <a:p>
            <a:pPr algn="just">
              <a:lnSpc>
                <a:spcPts val="3560"/>
              </a:lnSpc>
            </a:pPr>
            <a:r>
              <a:rPr lang="en-US" sz="2000" b="1">
                <a:solidFill>
                  <a:srgbClr val="32B0AB"/>
                </a:solidFill>
                <a:latin typeface="Canva Sans Bold"/>
                <a:ea typeface="Canva Sans Bold"/>
                <a:cs typeface="Canva Sans Bold"/>
                <a:sym typeface="Canva Sans Bold"/>
              </a:rPr>
              <a:t>               Convoquée pour :</a:t>
            </a:r>
          </a:p>
          <a:p>
            <a:pPr marL="431802" lvl="1" indent="-215901" algn="l">
              <a:lnSpc>
                <a:spcPts val="3560"/>
              </a:lnSpc>
              <a:buFont typeface="Arial"/>
              <a:buChar char="•"/>
            </a:pPr>
            <a:r>
              <a:rPr lang="en-US" sz="2000">
                <a:solidFill>
                  <a:srgbClr val="000000"/>
                </a:solidFill>
                <a:latin typeface="Canva Sans"/>
                <a:ea typeface="Canva Sans"/>
                <a:cs typeface="Canva Sans"/>
                <a:sym typeface="Canva Sans"/>
              </a:rPr>
              <a:t>modifier les statuts,</a:t>
            </a:r>
          </a:p>
          <a:p>
            <a:pPr marL="431802" lvl="1" indent="-215901" algn="l">
              <a:lnSpc>
                <a:spcPts val="3560"/>
              </a:lnSpc>
              <a:buFont typeface="Arial"/>
              <a:buChar char="•"/>
            </a:pPr>
            <a:r>
              <a:rPr lang="en-US" sz="2000">
                <a:solidFill>
                  <a:srgbClr val="000000"/>
                </a:solidFill>
                <a:latin typeface="Canva Sans"/>
                <a:ea typeface="Canva Sans"/>
                <a:cs typeface="Canva Sans"/>
                <a:sym typeface="Canva Sans"/>
              </a:rPr>
              <a:t>décider de la dissolution de l’association et de l’attribution des biens de l’association,</a:t>
            </a:r>
          </a:p>
          <a:p>
            <a:pPr marL="431802" lvl="1" indent="-215901" algn="l">
              <a:lnSpc>
                <a:spcPts val="3560"/>
              </a:lnSpc>
              <a:buFont typeface="Arial"/>
              <a:buChar char="•"/>
            </a:pPr>
            <a:r>
              <a:rPr lang="en-US" sz="2000">
                <a:solidFill>
                  <a:srgbClr val="000000"/>
                </a:solidFill>
                <a:latin typeface="Canva Sans"/>
                <a:ea typeface="Canva Sans"/>
                <a:cs typeface="Canva Sans"/>
                <a:sym typeface="Canva Sans"/>
              </a:rPr>
              <a:t>décider de sa fusion avec toute association de même objet.</a:t>
            </a:r>
          </a:p>
          <a:p>
            <a:pPr algn="l">
              <a:lnSpc>
                <a:spcPts val="3560"/>
              </a:lnSpc>
            </a:pPr>
            <a:r>
              <a:rPr lang="en-US" sz="2000">
                <a:solidFill>
                  <a:srgbClr val="32B0AB"/>
                </a:solidFill>
                <a:latin typeface="Canva Sans"/>
                <a:ea typeface="Canva Sans"/>
                <a:cs typeface="Canva Sans"/>
                <a:sym typeface="Canva Sans"/>
              </a:rPr>
              <a:t>T</a:t>
            </a:r>
            <a:r>
              <a:rPr lang="en-US" sz="2000" b="1">
                <a:solidFill>
                  <a:srgbClr val="32B0AB"/>
                </a:solidFill>
                <a:latin typeface="Canva Sans Bold"/>
                <a:ea typeface="Canva Sans Bold"/>
                <a:cs typeface="Canva Sans Bold"/>
                <a:sym typeface="Canva Sans Bold"/>
              </a:rPr>
              <a:t>out projet de modification des statuts doit être adressé au président départemental ou diocésain, trente jours francs au moins avant son adoption définitive.</a:t>
            </a:r>
          </a:p>
          <a:p>
            <a:pPr algn="l">
              <a:lnSpc>
                <a:spcPts val="3560"/>
              </a:lnSpc>
            </a:pPr>
            <a:r>
              <a:rPr lang="en-US" sz="2000">
                <a:solidFill>
                  <a:srgbClr val="000000"/>
                </a:solidFill>
                <a:latin typeface="Canva Sans"/>
                <a:ea typeface="Canva Sans"/>
                <a:cs typeface="Canva Sans"/>
                <a:sym typeface="Canva Sans"/>
              </a:rPr>
              <a:t>Convoquée par le conseil d’administration ou à la requête des deux tiers des membres de l’association,</a:t>
            </a:r>
          </a:p>
          <a:p>
            <a:pPr algn="l">
              <a:lnSpc>
                <a:spcPts val="3560"/>
              </a:lnSpc>
            </a:pPr>
            <a:r>
              <a:rPr lang="en-US" sz="2000">
                <a:solidFill>
                  <a:srgbClr val="000000"/>
                </a:solidFill>
                <a:latin typeface="Canva Sans"/>
                <a:ea typeface="Canva Sans"/>
                <a:cs typeface="Canva Sans"/>
                <a:sym typeface="Canva Sans"/>
              </a:rPr>
              <a:t>Quinze jours au moins avant la date fixée ; la convocation doit indiquer l’ordre du jour et comporter, en annexe, tout document nécessaire à la délibération.</a:t>
            </a:r>
          </a:p>
          <a:p>
            <a:pPr algn="l">
              <a:lnSpc>
                <a:spcPts val="3560"/>
              </a:lnSpc>
            </a:pPr>
            <a:r>
              <a:rPr lang="en-US" sz="2000" b="1">
                <a:solidFill>
                  <a:srgbClr val="32B0AB"/>
                </a:solidFill>
                <a:latin typeface="Canva Sans Bold"/>
                <a:ea typeface="Canva Sans Bold"/>
                <a:cs typeface="Canva Sans Bold"/>
                <a:sym typeface="Canva Sans Bold"/>
              </a:rPr>
              <a:t>Décision prise à la majorité des deux tiers des suffrages exprimés.</a:t>
            </a:r>
          </a:p>
          <a:p>
            <a:pPr marL="431802" lvl="1" indent="-215901" algn="l">
              <a:lnSpc>
                <a:spcPts val="3560"/>
              </a:lnSpc>
              <a:buFont typeface="Arial"/>
              <a:buChar char="•"/>
            </a:pPr>
            <a:r>
              <a:rPr lang="en-US" sz="2000">
                <a:solidFill>
                  <a:srgbClr val="000000"/>
                </a:solidFill>
                <a:latin typeface="Canva Sans"/>
                <a:ea typeface="Canva Sans"/>
                <a:cs typeface="Canva Sans"/>
                <a:sym typeface="Canva Sans"/>
              </a:rPr>
              <a:t>Chaque membre présent ne peut détenir plus de deux pouvoirs de représentation</a:t>
            </a:r>
          </a:p>
          <a:p>
            <a:pPr marL="431802" lvl="1" indent="-215901" algn="l">
              <a:lnSpc>
                <a:spcPts val="3560"/>
              </a:lnSpc>
              <a:buFont typeface="Arial"/>
              <a:buChar char="•"/>
            </a:pPr>
            <a:r>
              <a:rPr lang="en-US" sz="2000">
                <a:solidFill>
                  <a:srgbClr val="000000"/>
                </a:solidFill>
                <a:latin typeface="Canva Sans"/>
                <a:ea typeface="Canva Sans"/>
                <a:cs typeface="Canva Sans"/>
                <a:sym typeface="Canva Sans"/>
              </a:rPr>
              <a:t>l’ensemble des membres présents doit constituer le quart au moins des membres de l’association.</a:t>
            </a:r>
          </a:p>
          <a:p>
            <a:pPr marL="431802" lvl="1" indent="-215901" algn="l">
              <a:lnSpc>
                <a:spcPts val="3560"/>
              </a:lnSpc>
              <a:buFont typeface="Arial"/>
              <a:buChar char="•"/>
            </a:pPr>
            <a:r>
              <a:rPr lang="en-US" sz="2000">
                <a:solidFill>
                  <a:srgbClr val="000000"/>
                </a:solidFill>
                <a:latin typeface="Canva Sans"/>
                <a:ea typeface="Canva Sans"/>
                <a:cs typeface="Canva Sans"/>
                <a:sym typeface="Canva Sans"/>
              </a:rPr>
              <a:t>Une feuille de présence sera émargée et certifiée par les membres du bureau.</a:t>
            </a:r>
          </a:p>
          <a:p>
            <a:pPr algn="l">
              <a:lnSpc>
                <a:spcPts val="3560"/>
              </a:lnSpc>
            </a:pPr>
            <a:r>
              <a:rPr lang="en-US" sz="2000" b="1">
                <a:solidFill>
                  <a:srgbClr val="32B0AB"/>
                </a:solidFill>
                <a:latin typeface="Canva Sans Bold"/>
                <a:ea typeface="Canva Sans Bold"/>
                <a:cs typeface="Canva Sans Bold"/>
                <a:sym typeface="Canva Sans Bold"/>
              </a:rPr>
              <a:t>Si le quorum n’est pas atteint,</a:t>
            </a:r>
          </a:p>
          <a:p>
            <a:pPr marL="431802" lvl="1" indent="-215901" algn="l">
              <a:lnSpc>
                <a:spcPts val="3560"/>
              </a:lnSpc>
              <a:buFont typeface="Arial"/>
              <a:buChar char="•"/>
            </a:pPr>
            <a:r>
              <a:rPr lang="en-US" sz="2000">
                <a:solidFill>
                  <a:srgbClr val="000000"/>
                </a:solidFill>
                <a:latin typeface="Canva Sans"/>
                <a:ea typeface="Canva Sans"/>
                <a:cs typeface="Canva Sans"/>
                <a:sym typeface="Canva Sans"/>
              </a:rPr>
              <a:t>l’assemblée sera à nouveau convoquée à 15 jours d’intervalle,</a:t>
            </a:r>
          </a:p>
          <a:p>
            <a:pPr marL="431802" lvl="1" indent="-215901" algn="l">
              <a:lnSpc>
                <a:spcPts val="3560"/>
              </a:lnSpc>
              <a:buFont typeface="Arial"/>
              <a:buChar char="•"/>
            </a:pPr>
            <a:r>
              <a:rPr lang="en-US" sz="2000">
                <a:solidFill>
                  <a:srgbClr val="000000"/>
                </a:solidFill>
                <a:latin typeface="Canva Sans"/>
                <a:ea typeface="Canva Sans"/>
                <a:cs typeface="Canva Sans"/>
                <a:sym typeface="Canva Sans"/>
              </a:rPr>
              <a:t>Elle pourra délibérer, quel que soit le nombre de membres présents.</a:t>
            </a:r>
          </a:p>
          <a:p>
            <a:pPr marL="431802" lvl="1" indent="-215901" algn="l">
              <a:lnSpc>
                <a:spcPts val="3560"/>
              </a:lnSpc>
              <a:buFont typeface="Arial"/>
              <a:buChar char="•"/>
            </a:pPr>
            <a:r>
              <a:rPr lang="en-US" sz="2000">
                <a:solidFill>
                  <a:srgbClr val="000000"/>
                </a:solidFill>
                <a:latin typeface="Canva Sans"/>
                <a:ea typeface="Canva Sans"/>
                <a:cs typeface="Canva Sans"/>
                <a:sym typeface="Canva Sans"/>
              </a:rPr>
              <a:t>Les délibérations et résolutions sont portées sur un procès-verbal et signées par le président et le secrétaire.</a:t>
            </a:r>
          </a:p>
        </p:txBody>
      </p:sp>
      <p:sp>
        <p:nvSpPr>
          <p:cNvPr id="7" name="Freeform 7"/>
          <p:cNvSpPr/>
          <p:nvPr/>
        </p:nvSpPr>
        <p:spPr>
          <a:xfrm>
            <a:off x="8543508" y="1576519"/>
            <a:ext cx="1048013" cy="1065448"/>
          </a:xfrm>
          <a:custGeom>
            <a:avLst/>
            <a:gdLst/>
            <a:ahLst/>
            <a:cxnLst/>
            <a:rect l="l" t="t" r="r" b="b"/>
            <a:pathLst>
              <a:path w="1048013" h="1065448">
                <a:moveTo>
                  <a:pt x="0" y="0"/>
                </a:moveTo>
                <a:lnTo>
                  <a:pt x="1048013" y="0"/>
                </a:lnTo>
                <a:lnTo>
                  <a:pt x="1048013" y="1065448"/>
                </a:lnTo>
                <a:lnTo>
                  <a:pt x="0" y="106544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TextBox 8"/>
          <p:cNvSpPr txBox="1"/>
          <p:nvPr/>
        </p:nvSpPr>
        <p:spPr>
          <a:xfrm>
            <a:off x="759601" y="685903"/>
            <a:ext cx="15845511" cy="890616"/>
          </a:xfrm>
          <a:prstGeom prst="rect">
            <a:avLst/>
          </a:prstGeom>
        </p:spPr>
        <p:txBody>
          <a:bodyPr lIns="0" tIns="0" rIns="0" bIns="0" rtlCol="0" anchor="t">
            <a:spAutoFit/>
          </a:bodyPr>
          <a:lstStyle/>
          <a:p>
            <a:pPr algn="l">
              <a:lnSpc>
                <a:spcPts val="6940"/>
              </a:lnSpc>
            </a:pPr>
            <a:r>
              <a:rPr lang="en-US" sz="6252" b="1">
                <a:solidFill>
                  <a:srgbClr val="000000"/>
                </a:solidFill>
                <a:latin typeface="IBM Plex Sans Condensed Bold"/>
                <a:ea typeface="IBM Plex Sans Condensed Bold"/>
                <a:cs typeface="IBM Plex Sans Condensed Bold"/>
                <a:sym typeface="IBM Plex Sans Condensed Bold"/>
              </a:rPr>
              <a:t>L’ASSEMBLÉE GÉNÉRALE EXTRAORDINAIRE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Freeform 2"/>
          <p:cNvSpPr/>
          <p:nvPr/>
        </p:nvSpPr>
        <p:spPr>
          <a:xfrm>
            <a:off x="14689839" y="562599"/>
            <a:ext cx="2840426" cy="2406616"/>
          </a:xfrm>
          <a:custGeom>
            <a:avLst/>
            <a:gdLst/>
            <a:ahLst/>
            <a:cxnLst/>
            <a:rect l="l" t="t" r="r" b="b"/>
            <a:pathLst>
              <a:path w="2840426" h="2406616">
                <a:moveTo>
                  <a:pt x="0" y="0"/>
                </a:moveTo>
                <a:lnTo>
                  <a:pt x="2840426" y="0"/>
                </a:lnTo>
                <a:lnTo>
                  <a:pt x="2840426" y="2406616"/>
                </a:lnTo>
                <a:lnTo>
                  <a:pt x="0" y="24066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TextBox 3"/>
          <p:cNvSpPr txBox="1"/>
          <p:nvPr/>
        </p:nvSpPr>
        <p:spPr>
          <a:xfrm>
            <a:off x="660962" y="763720"/>
            <a:ext cx="12430812" cy="2358991"/>
          </a:xfrm>
          <a:prstGeom prst="rect">
            <a:avLst/>
          </a:prstGeom>
        </p:spPr>
        <p:txBody>
          <a:bodyPr lIns="0" tIns="0" rIns="0" bIns="0" rtlCol="0" anchor="t">
            <a:spAutoFit/>
          </a:bodyPr>
          <a:lstStyle/>
          <a:p>
            <a:pPr algn="l">
              <a:lnSpc>
                <a:spcPts val="6163"/>
              </a:lnSpc>
            </a:pPr>
            <a:r>
              <a:rPr lang="en-US" sz="5552" b="1">
                <a:solidFill>
                  <a:srgbClr val="000000"/>
                </a:solidFill>
                <a:latin typeface="IBM Plex Sans Condensed Bold"/>
                <a:ea typeface="IBM Plex Sans Condensed Bold"/>
                <a:cs typeface="IBM Plex Sans Condensed Bold"/>
                <a:sym typeface="IBM Plex Sans Condensed Bold"/>
              </a:rPr>
              <a:t>CE QU’IL FAUT SAVOIR AFIN D’ÉVITER </a:t>
            </a:r>
          </a:p>
          <a:p>
            <a:pPr algn="l">
              <a:lnSpc>
                <a:spcPts val="6163"/>
              </a:lnSpc>
            </a:pPr>
            <a:r>
              <a:rPr lang="en-US" sz="5552" b="1">
                <a:solidFill>
                  <a:srgbClr val="000000"/>
                </a:solidFill>
                <a:latin typeface="IBM Plex Sans Condensed Bold"/>
                <a:ea typeface="IBM Plex Sans Condensed Bold"/>
                <a:cs typeface="IBM Plex Sans Condensed Bold"/>
                <a:sym typeface="IBM Plex Sans Condensed Bold"/>
              </a:rPr>
              <a:t>TOUT RISQUE DE NULLITÉ</a:t>
            </a:r>
          </a:p>
          <a:p>
            <a:pPr algn="l">
              <a:lnSpc>
                <a:spcPts val="6163"/>
              </a:lnSpc>
            </a:pPr>
            <a:endParaRPr lang="en-US" sz="5552" b="1">
              <a:solidFill>
                <a:srgbClr val="000000"/>
              </a:solidFill>
              <a:latin typeface="IBM Plex Sans Condensed Bold"/>
              <a:ea typeface="IBM Plex Sans Condensed Bold"/>
              <a:cs typeface="IBM Plex Sans Condensed Bold"/>
              <a:sym typeface="IBM Plex Sans Condensed Bold"/>
            </a:endParaRPr>
          </a:p>
        </p:txBody>
      </p:sp>
      <p:sp>
        <p:nvSpPr>
          <p:cNvPr id="4" name="TextBox 4"/>
          <p:cNvSpPr txBox="1"/>
          <p:nvPr/>
        </p:nvSpPr>
        <p:spPr>
          <a:xfrm>
            <a:off x="660962" y="2475685"/>
            <a:ext cx="16869302" cy="7404481"/>
          </a:xfrm>
          <a:prstGeom prst="rect">
            <a:avLst/>
          </a:prstGeom>
        </p:spPr>
        <p:txBody>
          <a:bodyPr lIns="0" tIns="0" rIns="0" bIns="0" rtlCol="0" anchor="t">
            <a:spAutoFit/>
          </a:bodyPr>
          <a:lstStyle/>
          <a:p>
            <a:pPr algn="l">
              <a:lnSpc>
                <a:spcPts val="3001"/>
              </a:lnSpc>
            </a:pPr>
            <a:r>
              <a:rPr lang="en-US" sz="1899" b="1" dirty="0">
                <a:solidFill>
                  <a:srgbClr val="32B0AB"/>
                </a:solidFill>
                <a:latin typeface="Canva Sans Bold"/>
                <a:ea typeface="Canva Sans Bold"/>
                <a:cs typeface="Canva Sans Bold"/>
                <a:sym typeface="Canva Sans Bold"/>
              </a:rPr>
              <a:t>            Les modes de </a:t>
            </a:r>
            <a:r>
              <a:rPr lang="en-US" sz="1899" b="1" dirty="0" err="1">
                <a:solidFill>
                  <a:srgbClr val="32B0AB"/>
                </a:solidFill>
                <a:latin typeface="Canva Sans Bold"/>
                <a:ea typeface="Canva Sans Bold"/>
                <a:cs typeface="Canva Sans Bold"/>
                <a:sym typeface="Canva Sans Bold"/>
              </a:rPr>
              <a:t>scrutin</a:t>
            </a:r>
            <a:r>
              <a:rPr lang="en-US" sz="1899" b="1" dirty="0">
                <a:solidFill>
                  <a:srgbClr val="32B0AB"/>
                </a:solidFill>
                <a:latin typeface="Canva Sans Bold"/>
                <a:ea typeface="Canva Sans Bold"/>
                <a:cs typeface="Canva Sans Bold"/>
                <a:sym typeface="Canva Sans Bold"/>
              </a:rPr>
              <a:t> :</a:t>
            </a:r>
          </a:p>
          <a:p>
            <a:pPr algn="l">
              <a:lnSpc>
                <a:spcPts val="3001"/>
              </a:lnSpc>
            </a:pPr>
            <a:r>
              <a:rPr lang="en-US" sz="1899" dirty="0" err="1">
                <a:solidFill>
                  <a:srgbClr val="000000"/>
                </a:solidFill>
                <a:latin typeface="Canva Sans"/>
                <a:ea typeface="Canva Sans"/>
                <a:cs typeface="Canva Sans"/>
                <a:sym typeface="Canva Sans"/>
              </a:rPr>
              <a:t>Ils</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peuvent</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être</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réalisés</a:t>
            </a:r>
            <a:r>
              <a:rPr lang="en-US" sz="1899" dirty="0">
                <a:solidFill>
                  <a:srgbClr val="000000"/>
                </a:solidFill>
                <a:latin typeface="Canva Sans"/>
                <a:ea typeface="Canva Sans"/>
                <a:cs typeface="Canva Sans"/>
                <a:sym typeface="Canva Sans"/>
              </a:rPr>
              <a:t> </a:t>
            </a:r>
            <a:r>
              <a:rPr lang="en-US" sz="1899" b="1" dirty="0">
                <a:solidFill>
                  <a:srgbClr val="000000"/>
                </a:solidFill>
                <a:latin typeface="Canva Sans Bold"/>
                <a:ea typeface="Canva Sans Bold"/>
                <a:cs typeface="Canva Sans Bold"/>
                <a:sym typeface="Canva Sans Bold"/>
              </a:rPr>
              <a:t>à main levée </a:t>
            </a:r>
            <a:r>
              <a:rPr lang="en-US" sz="1899" b="1" dirty="0" err="1">
                <a:solidFill>
                  <a:srgbClr val="000000"/>
                </a:solidFill>
                <a:latin typeface="Canva Sans Bold"/>
                <a:ea typeface="Canva Sans Bold"/>
                <a:cs typeface="Canva Sans Bold"/>
                <a:sym typeface="Canva Sans Bold"/>
              </a:rPr>
              <a:t>ou</a:t>
            </a:r>
            <a:r>
              <a:rPr lang="en-US" sz="1899" b="1" dirty="0">
                <a:solidFill>
                  <a:srgbClr val="000000"/>
                </a:solidFill>
                <a:latin typeface="Canva Sans Bold"/>
                <a:ea typeface="Canva Sans Bold"/>
                <a:cs typeface="Canva Sans Bold"/>
                <a:sym typeface="Canva Sans Bold"/>
              </a:rPr>
              <a:t> à bulletin secret</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selon</a:t>
            </a:r>
            <a:r>
              <a:rPr lang="en-US" sz="1899" dirty="0">
                <a:solidFill>
                  <a:srgbClr val="000000"/>
                </a:solidFill>
                <a:latin typeface="Canva Sans"/>
                <a:ea typeface="Canva Sans"/>
                <a:cs typeface="Canva Sans"/>
                <a:sym typeface="Canva Sans"/>
              </a:rPr>
              <a:t> les indications données par les </a:t>
            </a:r>
            <a:r>
              <a:rPr lang="en-US" sz="1899" dirty="0" err="1">
                <a:solidFill>
                  <a:srgbClr val="000000"/>
                </a:solidFill>
                <a:latin typeface="Canva Sans"/>
                <a:ea typeface="Canva Sans"/>
                <a:cs typeface="Canva Sans"/>
                <a:sym typeface="Canva Sans"/>
              </a:rPr>
              <a:t>statuts</a:t>
            </a:r>
            <a:r>
              <a:rPr lang="en-US" sz="1899" dirty="0">
                <a:solidFill>
                  <a:srgbClr val="000000"/>
                </a:solidFill>
                <a:latin typeface="Canva Sans"/>
                <a:ea typeface="Canva Sans"/>
                <a:cs typeface="Canva Sans"/>
                <a:sym typeface="Canva Sans"/>
              </a:rPr>
              <a:t>.</a:t>
            </a:r>
          </a:p>
          <a:p>
            <a:pPr algn="l">
              <a:lnSpc>
                <a:spcPts val="3001"/>
              </a:lnSpc>
            </a:pPr>
            <a:r>
              <a:rPr lang="en-US" sz="1899" dirty="0">
                <a:solidFill>
                  <a:srgbClr val="000000"/>
                </a:solidFill>
                <a:latin typeface="Canva Sans"/>
                <a:ea typeface="Canva Sans"/>
                <a:cs typeface="Canva Sans"/>
                <a:sym typeface="Canva Sans"/>
              </a:rPr>
              <a:t>      – En </a:t>
            </a:r>
            <a:r>
              <a:rPr lang="en-US" sz="1899" dirty="0" err="1">
                <a:solidFill>
                  <a:srgbClr val="000000"/>
                </a:solidFill>
                <a:latin typeface="Canva Sans"/>
                <a:ea typeface="Canva Sans"/>
                <a:cs typeface="Canva Sans"/>
                <a:sym typeface="Canva Sans"/>
              </a:rPr>
              <a:t>cas</a:t>
            </a:r>
            <a:r>
              <a:rPr lang="en-US" sz="1899" dirty="0">
                <a:solidFill>
                  <a:srgbClr val="000000"/>
                </a:solidFill>
                <a:latin typeface="Canva Sans"/>
                <a:ea typeface="Canva Sans"/>
                <a:cs typeface="Canva Sans"/>
                <a:sym typeface="Canva Sans"/>
              </a:rPr>
              <a:t> de vote à main levée, le </a:t>
            </a:r>
            <a:r>
              <a:rPr lang="en-US" sz="1899" dirty="0" err="1">
                <a:solidFill>
                  <a:srgbClr val="000000"/>
                </a:solidFill>
                <a:latin typeface="Canva Sans"/>
                <a:ea typeface="Canva Sans"/>
                <a:cs typeface="Canva Sans"/>
                <a:sym typeface="Canva Sans"/>
              </a:rPr>
              <a:t>président</a:t>
            </a:r>
            <a:r>
              <a:rPr lang="en-US" sz="1899" dirty="0">
                <a:solidFill>
                  <a:srgbClr val="000000"/>
                </a:solidFill>
                <a:latin typeface="Canva Sans"/>
                <a:ea typeface="Canva Sans"/>
                <a:cs typeface="Canva Sans"/>
                <a:sym typeface="Canva Sans"/>
              </a:rPr>
              <a:t> doit </a:t>
            </a:r>
            <a:r>
              <a:rPr lang="en-US" sz="1899" dirty="0" err="1">
                <a:solidFill>
                  <a:srgbClr val="000000"/>
                </a:solidFill>
                <a:latin typeface="Canva Sans"/>
                <a:ea typeface="Canva Sans"/>
                <a:cs typeface="Canva Sans"/>
                <a:sym typeface="Canva Sans"/>
              </a:rPr>
              <a:t>obligatoirement</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s’assurer</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que</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personne</a:t>
            </a:r>
            <a:r>
              <a:rPr lang="en-US" sz="1899" dirty="0">
                <a:solidFill>
                  <a:srgbClr val="000000"/>
                </a:solidFill>
                <a:latin typeface="Canva Sans"/>
                <a:ea typeface="Canva Sans"/>
                <a:cs typeface="Canva Sans"/>
                <a:sym typeface="Canva Sans"/>
              </a:rPr>
              <a:t> dans </a:t>
            </a:r>
            <a:r>
              <a:rPr lang="en-US" sz="1899" dirty="0" err="1">
                <a:solidFill>
                  <a:srgbClr val="000000"/>
                </a:solidFill>
                <a:latin typeface="Canva Sans"/>
                <a:ea typeface="Canva Sans"/>
                <a:cs typeface="Canva Sans"/>
                <a:sym typeface="Canva Sans"/>
              </a:rPr>
              <a:t>l’assemblée</a:t>
            </a:r>
            <a:r>
              <a:rPr lang="en-US" sz="1899" dirty="0">
                <a:solidFill>
                  <a:srgbClr val="000000"/>
                </a:solidFill>
                <a:latin typeface="Canva Sans"/>
                <a:ea typeface="Canva Sans"/>
                <a:cs typeface="Canva Sans"/>
                <a:sym typeface="Canva Sans"/>
              </a:rPr>
              <a:t> ne </a:t>
            </a:r>
            <a:r>
              <a:rPr lang="en-US" sz="1899" dirty="0" err="1">
                <a:solidFill>
                  <a:srgbClr val="000000"/>
                </a:solidFill>
                <a:latin typeface="Canva Sans"/>
                <a:ea typeface="Canva Sans"/>
                <a:cs typeface="Canva Sans"/>
                <a:sym typeface="Canva Sans"/>
              </a:rPr>
              <a:t>demande</a:t>
            </a:r>
            <a:r>
              <a:rPr lang="en-US" sz="1899" dirty="0">
                <a:solidFill>
                  <a:srgbClr val="000000"/>
                </a:solidFill>
                <a:latin typeface="Canva Sans"/>
                <a:ea typeface="Canva Sans"/>
                <a:cs typeface="Canva Sans"/>
                <a:sym typeface="Canva Sans"/>
              </a:rPr>
              <a:t> un vote à bulletin secret. Si </a:t>
            </a:r>
            <a:r>
              <a:rPr lang="en-US" sz="1899" dirty="0" err="1">
                <a:solidFill>
                  <a:srgbClr val="000000"/>
                </a:solidFill>
                <a:latin typeface="Canva Sans"/>
                <a:ea typeface="Canva Sans"/>
                <a:cs typeface="Canva Sans"/>
                <a:sym typeface="Canva Sans"/>
              </a:rPr>
              <a:t>une</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seule</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personne</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qualifiée</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adhérent</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ayant</a:t>
            </a:r>
            <a:r>
              <a:rPr lang="en-US" sz="1899" dirty="0">
                <a:solidFill>
                  <a:srgbClr val="000000"/>
                </a:solidFill>
                <a:latin typeface="Canva Sans"/>
                <a:ea typeface="Canva Sans"/>
                <a:cs typeface="Canva Sans"/>
                <a:sym typeface="Canva Sans"/>
              </a:rPr>
              <a:t> le droit de vote, </a:t>
            </a:r>
            <a:r>
              <a:rPr lang="en-US" sz="1899" dirty="0" err="1">
                <a:solidFill>
                  <a:srgbClr val="000000"/>
                </a:solidFill>
                <a:latin typeface="Canva Sans"/>
                <a:ea typeface="Canva Sans"/>
                <a:cs typeface="Canva Sans"/>
                <a:sym typeface="Canva Sans"/>
              </a:rPr>
              <a:t>c'est</a:t>
            </a:r>
            <a:r>
              <a:rPr lang="en-US" sz="1899" dirty="0">
                <a:solidFill>
                  <a:srgbClr val="000000"/>
                </a:solidFill>
                <a:latin typeface="Canva Sans"/>
                <a:ea typeface="Canva Sans"/>
                <a:cs typeface="Canva Sans"/>
                <a:sym typeface="Canva Sans"/>
              </a:rPr>
              <a:t>-à- dire à jour de </a:t>
            </a:r>
            <a:r>
              <a:rPr lang="en-US" sz="1899" dirty="0" err="1">
                <a:solidFill>
                  <a:srgbClr val="000000"/>
                </a:solidFill>
                <a:latin typeface="Canva Sans"/>
                <a:ea typeface="Canva Sans"/>
                <a:cs typeface="Canva Sans"/>
                <a:sym typeface="Canva Sans"/>
              </a:rPr>
              <a:t>ses</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cotisations</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ou</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membre</a:t>
            </a:r>
            <a:r>
              <a:rPr lang="en-US" sz="1899" dirty="0">
                <a:solidFill>
                  <a:srgbClr val="000000"/>
                </a:solidFill>
                <a:latin typeface="Canva Sans"/>
                <a:ea typeface="Canva Sans"/>
                <a:cs typeface="Canva Sans"/>
                <a:sym typeface="Canva Sans"/>
              </a:rPr>
              <a:t> de droit) </a:t>
            </a:r>
            <a:r>
              <a:rPr lang="en-US" sz="1899" dirty="0" err="1">
                <a:solidFill>
                  <a:srgbClr val="000000"/>
                </a:solidFill>
                <a:latin typeface="Canva Sans"/>
                <a:ea typeface="Canva Sans"/>
                <a:cs typeface="Canva Sans"/>
                <a:sym typeface="Canva Sans"/>
              </a:rPr>
              <a:t>demande</a:t>
            </a:r>
            <a:r>
              <a:rPr lang="en-US" sz="1899" dirty="0">
                <a:solidFill>
                  <a:srgbClr val="000000"/>
                </a:solidFill>
                <a:latin typeface="Canva Sans"/>
                <a:ea typeface="Canva Sans"/>
                <a:cs typeface="Canva Sans"/>
                <a:sym typeface="Canva Sans"/>
              </a:rPr>
              <a:t> le vote à bulletin secret, </a:t>
            </a:r>
            <a:r>
              <a:rPr lang="en-US" sz="1899" dirty="0" err="1">
                <a:solidFill>
                  <a:srgbClr val="000000"/>
                </a:solidFill>
                <a:latin typeface="Canva Sans"/>
                <a:ea typeface="Canva Sans"/>
                <a:cs typeface="Canva Sans"/>
                <a:sym typeface="Canva Sans"/>
              </a:rPr>
              <a:t>celui</a:t>
            </a:r>
            <a:r>
              <a:rPr lang="en-US" sz="1899" dirty="0">
                <a:solidFill>
                  <a:srgbClr val="000000"/>
                </a:solidFill>
                <a:latin typeface="Canva Sans"/>
                <a:ea typeface="Canva Sans"/>
                <a:cs typeface="Canva Sans"/>
                <a:sym typeface="Canva Sans"/>
              </a:rPr>
              <a:t>-ci doit </a:t>
            </a:r>
            <a:r>
              <a:rPr lang="en-US" sz="1899" dirty="0" err="1">
                <a:solidFill>
                  <a:srgbClr val="000000"/>
                </a:solidFill>
                <a:latin typeface="Canva Sans"/>
                <a:ea typeface="Canva Sans"/>
                <a:cs typeface="Canva Sans"/>
                <a:sym typeface="Canva Sans"/>
              </a:rPr>
              <a:t>être</a:t>
            </a:r>
            <a:r>
              <a:rPr lang="en-US" sz="1899" dirty="0">
                <a:solidFill>
                  <a:srgbClr val="000000"/>
                </a:solidFill>
                <a:latin typeface="Canva Sans"/>
                <a:ea typeface="Canva Sans"/>
                <a:cs typeface="Canva Sans"/>
                <a:sym typeface="Canva Sans"/>
              </a:rPr>
              <a:t> appliqué.</a:t>
            </a:r>
          </a:p>
          <a:p>
            <a:pPr algn="l">
              <a:lnSpc>
                <a:spcPts val="3001"/>
              </a:lnSpc>
            </a:pPr>
            <a:r>
              <a:rPr lang="en-US" sz="1899" dirty="0">
                <a:solidFill>
                  <a:srgbClr val="000000"/>
                </a:solidFill>
                <a:latin typeface="Canva Sans"/>
                <a:ea typeface="Canva Sans"/>
                <a:cs typeface="Canva Sans"/>
                <a:sym typeface="Canva Sans"/>
              </a:rPr>
              <a:t>     – </a:t>
            </a:r>
            <a:r>
              <a:rPr lang="en-US" sz="1899" dirty="0" err="1">
                <a:solidFill>
                  <a:srgbClr val="000000"/>
                </a:solidFill>
                <a:latin typeface="Canva Sans"/>
                <a:ea typeface="Canva Sans"/>
                <a:cs typeface="Canva Sans"/>
                <a:sym typeface="Canva Sans"/>
              </a:rPr>
              <a:t>S’agissant</a:t>
            </a:r>
            <a:r>
              <a:rPr lang="en-US" sz="1899" dirty="0">
                <a:solidFill>
                  <a:srgbClr val="000000"/>
                </a:solidFill>
                <a:latin typeface="Canva Sans"/>
                <a:ea typeface="Canva Sans"/>
                <a:cs typeface="Canva Sans"/>
                <a:sym typeface="Canva Sans"/>
              </a:rPr>
              <a:t> des </a:t>
            </a:r>
            <a:r>
              <a:rPr lang="en-US" sz="1899" dirty="0" err="1">
                <a:solidFill>
                  <a:srgbClr val="000000"/>
                </a:solidFill>
                <a:latin typeface="Canva Sans"/>
                <a:ea typeface="Canva Sans"/>
                <a:cs typeface="Canva Sans"/>
                <a:sym typeface="Canva Sans"/>
              </a:rPr>
              <a:t>décisions</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importantes</a:t>
            </a:r>
            <a:r>
              <a:rPr lang="en-US" sz="1899" dirty="0">
                <a:solidFill>
                  <a:srgbClr val="000000"/>
                </a:solidFill>
                <a:latin typeface="Canva Sans"/>
                <a:ea typeface="Canva Sans"/>
                <a:cs typeface="Canva Sans"/>
                <a:sym typeface="Canva Sans"/>
              </a:rPr>
              <a:t> qui font </a:t>
            </a:r>
            <a:r>
              <a:rPr lang="en-US" sz="1899" dirty="0" err="1">
                <a:solidFill>
                  <a:srgbClr val="000000"/>
                </a:solidFill>
                <a:latin typeface="Canva Sans"/>
                <a:ea typeface="Canva Sans"/>
                <a:cs typeface="Canva Sans"/>
                <a:sym typeface="Canva Sans"/>
              </a:rPr>
              <a:t>l’objet</a:t>
            </a:r>
            <a:r>
              <a:rPr lang="en-US" sz="1899" dirty="0">
                <a:solidFill>
                  <a:srgbClr val="000000"/>
                </a:solidFill>
                <a:latin typeface="Canva Sans"/>
                <a:ea typeface="Canva Sans"/>
                <a:cs typeface="Canva Sans"/>
                <a:sym typeface="Canva Sans"/>
              </a:rPr>
              <a:t> de point de </a:t>
            </a:r>
            <a:r>
              <a:rPr lang="en-US" sz="1899" dirty="0" err="1">
                <a:solidFill>
                  <a:srgbClr val="000000"/>
                </a:solidFill>
                <a:latin typeface="Canva Sans"/>
                <a:ea typeface="Canva Sans"/>
                <a:cs typeface="Canva Sans"/>
                <a:sym typeface="Canva Sans"/>
              </a:rPr>
              <a:t>vue</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contradictoires</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ou</a:t>
            </a:r>
            <a:r>
              <a:rPr lang="en-US" sz="1899" dirty="0">
                <a:solidFill>
                  <a:srgbClr val="000000"/>
                </a:solidFill>
                <a:latin typeface="Canva Sans"/>
                <a:ea typeface="Canva Sans"/>
                <a:cs typeface="Canva Sans"/>
                <a:sym typeface="Canva Sans"/>
              </a:rPr>
              <a:t> des </a:t>
            </a:r>
            <a:r>
              <a:rPr lang="en-US" sz="1899" dirty="0" err="1">
                <a:solidFill>
                  <a:srgbClr val="000000"/>
                </a:solidFill>
                <a:latin typeface="Canva Sans"/>
                <a:ea typeface="Canva Sans"/>
                <a:cs typeface="Canva Sans"/>
                <a:sym typeface="Canva Sans"/>
              </a:rPr>
              <a:t>élections</a:t>
            </a:r>
            <a:r>
              <a:rPr lang="en-US" sz="1899" dirty="0">
                <a:solidFill>
                  <a:srgbClr val="000000"/>
                </a:solidFill>
                <a:latin typeface="Canva Sans"/>
                <a:ea typeface="Canva Sans"/>
                <a:cs typeface="Canva Sans"/>
                <a:sym typeface="Canva Sans"/>
              </a:rPr>
              <a:t>, le vote à bulletin secret est </a:t>
            </a:r>
            <a:r>
              <a:rPr lang="en-US" sz="1899" dirty="0" err="1">
                <a:solidFill>
                  <a:srgbClr val="000000"/>
                </a:solidFill>
                <a:latin typeface="Canva Sans"/>
                <a:ea typeface="Canva Sans"/>
                <a:cs typeface="Canva Sans"/>
                <a:sym typeface="Canva Sans"/>
              </a:rPr>
              <a:t>préférable</a:t>
            </a:r>
            <a:r>
              <a:rPr lang="en-US" sz="1899" dirty="0">
                <a:solidFill>
                  <a:srgbClr val="000000"/>
                </a:solidFill>
                <a:latin typeface="Canva Sans"/>
                <a:ea typeface="Canva Sans"/>
                <a:cs typeface="Canva Sans"/>
                <a:sym typeface="Canva Sans"/>
              </a:rPr>
              <a:t>. Il faut </a:t>
            </a:r>
            <a:r>
              <a:rPr lang="en-US" sz="1899" dirty="0" err="1">
                <a:solidFill>
                  <a:srgbClr val="000000"/>
                </a:solidFill>
                <a:latin typeface="Canva Sans"/>
                <a:ea typeface="Canva Sans"/>
                <a:cs typeface="Canva Sans"/>
                <a:sym typeface="Canva Sans"/>
              </a:rPr>
              <a:t>alors</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s’organiser</a:t>
            </a:r>
            <a:r>
              <a:rPr lang="en-US" sz="1899" dirty="0">
                <a:solidFill>
                  <a:srgbClr val="000000"/>
                </a:solidFill>
                <a:latin typeface="Canva Sans"/>
                <a:ea typeface="Canva Sans"/>
                <a:cs typeface="Canva Sans"/>
                <a:sym typeface="Canva Sans"/>
              </a:rPr>
              <a:t> et </a:t>
            </a:r>
            <a:r>
              <a:rPr lang="en-US" sz="1899" dirty="0" err="1">
                <a:solidFill>
                  <a:srgbClr val="000000"/>
                </a:solidFill>
                <a:latin typeface="Canva Sans"/>
                <a:ea typeface="Canva Sans"/>
                <a:cs typeface="Canva Sans"/>
                <a:sym typeface="Canva Sans"/>
              </a:rPr>
              <a:t>prévoir</a:t>
            </a:r>
            <a:r>
              <a:rPr lang="en-US" sz="1899" dirty="0">
                <a:solidFill>
                  <a:srgbClr val="000000"/>
                </a:solidFill>
                <a:latin typeface="Canva Sans"/>
                <a:ea typeface="Canva Sans"/>
                <a:cs typeface="Canva Sans"/>
                <a:sym typeface="Canva Sans"/>
              </a:rPr>
              <a:t> des </a:t>
            </a:r>
            <a:r>
              <a:rPr lang="en-US" sz="1899" dirty="0" err="1">
                <a:solidFill>
                  <a:srgbClr val="000000"/>
                </a:solidFill>
                <a:latin typeface="Canva Sans"/>
                <a:ea typeface="Canva Sans"/>
                <a:cs typeface="Canva Sans"/>
                <a:sym typeface="Canva Sans"/>
              </a:rPr>
              <a:t>urnes</a:t>
            </a:r>
            <a:r>
              <a:rPr lang="en-US" sz="1899" dirty="0">
                <a:solidFill>
                  <a:srgbClr val="000000"/>
                </a:solidFill>
                <a:latin typeface="Canva Sans"/>
                <a:ea typeface="Canva Sans"/>
                <a:cs typeface="Canva Sans"/>
                <a:sym typeface="Canva Sans"/>
              </a:rPr>
              <a:t>, la </a:t>
            </a:r>
            <a:r>
              <a:rPr lang="en-US" sz="1899" dirty="0" err="1">
                <a:solidFill>
                  <a:srgbClr val="000000"/>
                </a:solidFill>
                <a:latin typeface="Canva Sans"/>
                <a:ea typeface="Canva Sans"/>
                <a:cs typeface="Canva Sans"/>
                <a:sym typeface="Canva Sans"/>
              </a:rPr>
              <a:t>liste</a:t>
            </a:r>
            <a:r>
              <a:rPr lang="en-US" sz="1899" dirty="0">
                <a:solidFill>
                  <a:srgbClr val="000000"/>
                </a:solidFill>
                <a:latin typeface="Canva Sans"/>
                <a:ea typeface="Canva Sans"/>
                <a:cs typeface="Canva Sans"/>
                <a:sym typeface="Canva Sans"/>
              </a:rPr>
              <a:t> des </a:t>
            </a:r>
            <a:r>
              <a:rPr lang="en-US" sz="1899" dirty="0" err="1">
                <a:solidFill>
                  <a:srgbClr val="000000"/>
                </a:solidFill>
                <a:latin typeface="Canva Sans"/>
                <a:ea typeface="Canva Sans"/>
                <a:cs typeface="Canva Sans"/>
                <a:sym typeface="Canva Sans"/>
              </a:rPr>
              <a:t>votants</a:t>
            </a:r>
            <a:r>
              <a:rPr lang="en-US" sz="1899" dirty="0">
                <a:solidFill>
                  <a:srgbClr val="000000"/>
                </a:solidFill>
                <a:latin typeface="Canva Sans"/>
                <a:ea typeface="Canva Sans"/>
                <a:cs typeface="Canva Sans"/>
                <a:sym typeface="Canva Sans"/>
              </a:rPr>
              <a:t>, le </a:t>
            </a:r>
            <a:r>
              <a:rPr lang="en-US" sz="1899" dirty="0" err="1">
                <a:solidFill>
                  <a:srgbClr val="000000"/>
                </a:solidFill>
                <a:latin typeface="Canva Sans"/>
                <a:ea typeface="Canva Sans"/>
                <a:cs typeface="Canva Sans"/>
                <a:sym typeface="Canva Sans"/>
              </a:rPr>
              <a:t>dépouillement</a:t>
            </a:r>
            <a:r>
              <a:rPr lang="en-US" sz="1899" dirty="0">
                <a:solidFill>
                  <a:srgbClr val="000000"/>
                </a:solidFill>
                <a:latin typeface="Canva Sans"/>
                <a:ea typeface="Canva Sans"/>
                <a:cs typeface="Canva Sans"/>
                <a:sym typeface="Canva Sans"/>
              </a:rPr>
              <a:t>. </a:t>
            </a:r>
          </a:p>
          <a:p>
            <a:pPr algn="l">
              <a:lnSpc>
                <a:spcPts val="3001"/>
              </a:lnSpc>
            </a:pPr>
            <a:r>
              <a:rPr lang="en-US" sz="1899" dirty="0">
                <a:solidFill>
                  <a:srgbClr val="000000"/>
                </a:solidFill>
                <a:latin typeface="Canva Sans"/>
                <a:ea typeface="Canva Sans"/>
                <a:cs typeface="Canva Sans"/>
                <a:sym typeface="Canva Sans"/>
              </a:rPr>
              <a:t>Pour </a:t>
            </a:r>
            <a:r>
              <a:rPr lang="en-US" sz="1899" dirty="0" err="1">
                <a:solidFill>
                  <a:srgbClr val="000000"/>
                </a:solidFill>
                <a:latin typeface="Canva Sans"/>
                <a:ea typeface="Canva Sans"/>
                <a:cs typeface="Canva Sans"/>
                <a:sym typeface="Canva Sans"/>
              </a:rPr>
              <a:t>éviter</a:t>
            </a:r>
            <a:r>
              <a:rPr lang="en-US" sz="1899" dirty="0">
                <a:solidFill>
                  <a:srgbClr val="000000"/>
                </a:solidFill>
                <a:latin typeface="Canva Sans"/>
                <a:ea typeface="Canva Sans"/>
                <a:cs typeface="Canva Sans"/>
                <a:sym typeface="Canva Sans"/>
              </a:rPr>
              <a:t> toute contestation, il faut </a:t>
            </a:r>
            <a:r>
              <a:rPr lang="en-US" sz="1899" dirty="0" err="1">
                <a:solidFill>
                  <a:srgbClr val="000000"/>
                </a:solidFill>
                <a:latin typeface="Canva Sans"/>
                <a:ea typeface="Canva Sans"/>
                <a:cs typeface="Canva Sans"/>
                <a:sym typeface="Canva Sans"/>
              </a:rPr>
              <a:t>éviter</a:t>
            </a:r>
            <a:r>
              <a:rPr lang="en-US" sz="1899" dirty="0">
                <a:solidFill>
                  <a:srgbClr val="000000"/>
                </a:solidFill>
                <a:latin typeface="Canva Sans"/>
                <a:ea typeface="Canva Sans"/>
                <a:cs typeface="Canva Sans"/>
                <a:sym typeface="Canva Sans"/>
              </a:rPr>
              <a:t> de faire </a:t>
            </a:r>
            <a:r>
              <a:rPr lang="en-US" sz="1899" dirty="0" err="1">
                <a:solidFill>
                  <a:srgbClr val="000000"/>
                </a:solidFill>
                <a:latin typeface="Canva Sans"/>
                <a:ea typeface="Canva Sans"/>
                <a:cs typeface="Canva Sans"/>
                <a:sym typeface="Canva Sans"/>
              </a:rPr>
              <a:t>participer</a:t>
            </a:r>
            <a:r>
              <a:rPr lang="en-US" sz="1899" dirty="0">
                <a:solidFill>
                  <a:srgbClr val="000000"/>
                </a:solidFill>
                <a:latin typeface="Canva Sans"/>
                <a:ea typeface="Canva Sans"/>
                <a:cs typeface="Canva Sans"/>
                <a:sym typeface="Canva Sans"/>
              </a:rPr>
              <a:t> au </a:t>
            </a:r>
            <a:r>
              <a:rPr lang="en-US" sz="1899" dirty="0" err="1">
                <a:solidFill>
                  <a:srgbClr val="000000"/>
                </a:solidFill>
                <a:latin typeface="Canva Sans"/>
                <a:ea typeface="Canva Sans"/>
                <a:cs typeface="Canva Sans"/>
                <a:sym typeface="Canva Sans"/>
              </a:rPr>
              <a:t>dépouillement</a:t>
            </a:r>
            <a:r>
              <a:rPr lang="en-US" sz="1899" dirty="0">
                <a:solidFill>
                  <a:srgbClr val="000000"/>
                </a:solidFill>
                <a:latin typeface="Canva Sans"/>
                <a:ea typeface="Canva Sans"/>
                <a:cs typeface="Canva Sans"/>
                <a:sym typeface="Canva Sans"/>
              </a:rPr>
              <a:t> les </a:t>
            </a:r>
            <a:r>
              <a:rPr lang="en-US" sz="1899" dirty="0" err="1">
                <a:solidFill>
                  <a:srgbClr val="000000"/>
                </a:solidFill>
                <a:latin typeface="Canva Sans"/>
                <a:ea typeface="Canva Sans"/>
                <a:cs typeface="Canva Sans"/>
                <a:sym typeface="Canva Sans"/>
              </a:rPr>
              <a:t>personnes</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ou</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leurs</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conjoints</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concernées</a:t>
            </a:r>
            <a:r>
              <a:rPr lang="en-US" sz="1899" dirty="0">
                <a:solidFill>
                  <a:srgbClr val="000000"/>
                </a:solidFill>
                <a:latin typeface="Canva Sans"/>
                <a:ea typeface="Canva Sans"/>
                <a:cs typeface="Canva Sans"/>
                <a:sym typeface="Canva Sans"/>
              </a:rPr>
              <a:t> par le vote.</a:t>
            </a:r>
          </a:p>
          <a:p>
            <a:pPr algn="l">
              <a:lnSpc>
                <a:spcPts val="1652"/>
              </a:lnSpc>
            </a:pPr>
            <a:endParaRPr lang="en-US" sz="1899" dirty="0">
              <a:solidFill>
                <a:srgbClr val="000000"/>
              </a:solidFill>
              <a:latin typeface="Canva Sans"/>
              <a:ea typeface="Canva Sans"/>
              <a:cs typeface="Canva Sans"/>
              <a:sym typeface="Canva Sans"/>
            </a:endParaRPr>
          </a:p>
          <a:p>
            <a:pPr algn="l">
              <a:lnSpc>
                <a:spcPts val="3001"/>
              </a:lnSpc>
            </a:pPr>
            <a:r>
              <a:rPr lang="en-US" sz="1899" b="1" dirty="0">
                <a:solidFill>
                  <a:srgbClr val="000000"/>
                </a:solidFill>
                <a:latin typeface="Canva Sans Bold"/>
                <a:ea typeface="Canva Sans Bold"/>
                <a:cs typeface="Canva Sans Bold"/>
                <a:sym typeface="Canva Sans Bold"/>
              </a:rPr>
              <a:t>Le vote </a:t>
            </a:r>
            <a:r>
              <a:rPr lang="en-US" sz="1899" b="1" dirty="0" err="1">
                <a:solidFill>
                  <a:srgbClr val="000000"/>
                </a:solidFill>
                <a:latin typeface="Canva Sans Bold"/>
                <a:ea typeface="Canva Sans Bold"/>
                <a:cs typeface="Canva Sans Bold"/>
                <a:sym typeface="Canva Sans Bold"/>
              </a:rPr>
              <a:t>électronique</a:t>
            </a:r>
            <a:endParaRPr lang="en-US" sz="1899" b="1" dirty="0">
              <a:solidFill>
                <a:srgbClr val="000000"/>
              </a:solidFill>
              <a:latin typeface="Canva Sans Bold"/>
              <a:ea typeface="Canva Sans Bold"/>
              <a:cs typeface="Canva Sans Bold"/>
              <a:sym typeface="Canva Sans Bold"/>
            </a:endParaRPr>
          </a:p>
          <a:p>
            <a:pPr algn="l">
              <a:lnSpc>
                <a:spcPts val="3001"/>
              </a:lnSpc>
            </a:pPr>
            <a:r>
              <a:rPr lang="en-US" sz="1899" dirty="0">
                <a:solidFill>
                  <a:srgbClr val="000000"/>
                </a:solidFill>
                <a:latin typeface="Canva Sans"/>
                <a:ea typeface="Canva Sans"/>
                <a:cs typeface="Canva Sans"/>
                <a:sym typeface="Canva Sans"/>
              </a:rPr>
              <a:t>Nous vous </a:t>
            </a:r>
            <a:r>
              <a:rPr lang="en-US" sz="1899" dirty="0" err="1">
                <a:solidFill>
                  <a:srgbClr val="000000"/>
                </a:solidFill>
                <a:latin typeface="Canva Sans"/>
                <a:ea typeface="Canva Sans"/>
                <a:cs typeface="Canva Sans"/>
                <a:sym typeface="Canva Sans"/>
              </a:rPr>
              <a:t>proposons</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d’utiliser</a:t>
            </a:r>
            <a:r>
              <a:rPr lang="en-US" sz="1899" dirty="0">
                <a:solidFill>
                  <a:srgbClr val="000000"/>
                </a:solidFill>
                <a:latin typeface="Canva Sans"/>
                <a:ea typeface="Canva Sans"/>
                <a:cs typeface="Canva Sans"/>
                <a:sym typeface="Canva Sans"/>
              </a:rPr>
              <a:t> le site </a:t>
            </a:r>
            <a:r>
              <a:rPr lang="en-US" sz="1899" dirty="0" err="1">
                <a:solidFill>
                  <a:srgbClr val="000000"/>
                </a:solidFill>
                <a:latin typeface="Canva Sans"/>
                <a:ea typeface="Canva Sans"/>
                <a:cs typeface="Canva Sans"/>
                <a:sym typeface="Canva Sans"/>
              </a:rPr>
              <a:t>www.balotilo.org</a:t>
            </a:r>
            <a:endParaRPr lang="en-US" sz="1899" dirty="0">
              <a:solidFill>
                <a:srgbClr val="000000"/>
              </a:solidFill>
              <a:latin typeface="Canva Sans"/>
              <a:ea typeface="Canva Sans"/>
              <a:cs typeface="Canva Sans"/>
              <a:sym typeface="Canva Sans"/>
            </a:endParaRPr>
          </a:p>
          <a:p>
            <a:pPr algn="l">
              <a:lnSpc>
                <a:spcPts val="1101"/>
              </a:lnSpc>
            </a:pPr>
            <a:endParaRPr lang="en-US" sz="1899" dirty="0">
              <a:solidFill>
                <a:srgbClr val="000000"/>
              </a:solidFill>
              <a:latin typeface="Canva Sans"/>
              <a:ea typeface="Canva Sans"/>
              <a:cs typeface="Canva Sans"/>
              <a:sym typeface="Canva Sans"/>
            </a:endParaRPr>
          </a:p>
          <a:p>
            <a:pPr algn="l">
              <a:lnSpc>
                <a:spcPts val="3001"/>
              </a:lnSpc>
            </a:pPr>
            <a:r>
              <a:rPr lang="en-US" sz="1899" b="1" dirty="0">
                <a:solidFill>
                  <a:srgbClr val="000000"/>
                </a:solidFill>
                <a:latin typeface="Canva Sans Bold"/>
                <a:ea typeface="Canva Sans Bold"/>
                <a:cs typeface="Canva Sans Bold"/>
                <a:sym typeface="Canva Sans Bold"/>
              </a:rPr>
              <a:t>Le vote du </a:t>
            </a:r>
            <a:r>
              <a:rPr lang="en-US" sz="1899" b="1" dirty="0" err="1">
                <a:solidFill>
                  <a:srgbClr val="000000"/>
                </a:solidFill>
                <a:latin typeface="Canva Sans Bold"/>
                <a:ea typeface="Canva Sans Bold"/>
                <a:cs typeface="Canva Sans Bold"/>
                <a:sym typeface="Canva Sans Bold"/>
              </a:rPr>
              <a:t>quitus</a:t>
            </a:r>
            <a:r>
              <a:rPr lang="en-US" sz="1899" b="1" dirty="0">
                <a:solidFill>
                  <a:srgbClr val="000000"/>
                </a:solidFill>
                <a:latin typeface="Canva Sans Bold"/>
                <a:ea typeface="Canva Sans Bold"/>
                <a:cs typeface="Canva Sans Bold"/>
                <a:sym typeface="Canva Sans Bold"/>
              </a:rPr>
              <a:t> :</a:t>
            </a:r>
          </a:p>
          <a:p>
            <a:pPr algn="l">
              <a:lnSpc>
                <a:spcPts val="3001"/>
              </a:lnSpc>
            </a:pPr>
            <a:r>
              <a:rPr lang="en-US" sz="1899" dirty="0">
                <a:solidFill>
                  <a:srgbClr val="000000"/>
                </a:solidFill>
                <a:latin typeface="Canva Sans"/>
                <a:ea typeface="Canva Sans"/>
                <a:cs typeface="Canva Sans"/>
                <a:sym typeface="Canva Sans"/>
              </a:rPr>
              <a:t>le </a:t>
            </a:r>
            <a:r>
              <a:rPr lang="en-US" sz="1899" dirty="0" err="1">
                <a:solidFill>
                  <a:srgbClr val="000000"/>
                </a:solidFill>
                <a:latin typeface="Canva Sans"/>
                <a:ea typeface="Canva Sans"/>
                <a:cs typeface="Canva Sans"/>
                <a:sym typeface="Canva Sans"/>
              </a:rPr>
              <a:t>quitus</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décharge</a:t>
            </a:r>
            <a:r>
              <a:rPr lang="en-US" sz="1899" dirty="0">
                <a:solidFill>
                  <a:srgbClr val="000000"/>
                </a:solidFill>
                <a:latin typeface="Canva Sans"/>
                <a:ea typeface="Canva Sans"/>
                <a:cs typeface="Canva Sans"/>
                <a:sym typeface="Canva Sans"/>
              </a:rPr>
              <a:t> les </a:t>
            </a:r>
            <a:r>
              <a:rPr lang="en-US" sz="1899" dirty="0" err="1">
                <a:solidFill>
                  <a:srgbClr val="000000"/>
                </a:solidFill>
                <a:latin typeface="Canva Sans"/>
                <a:ea typeface="Canva Sans"/>
                <a:cs typeface="Canva Sans"/>
                <a:sym typeface="Canva Sans"/>
              </a:rPr>
              <a:t>administrateurs</a:t>
            </a:r>
            <a:r>
              <a:rPr lang="en-US" sz="1899" dirty="0">
                <a:solidFill>
                  <a:srgbClr val="000000"/>
                </a:solidFill>
                <a:latin typeface="Canva Sans"/>
                <a:ea typeface="Canva Sans"/>
                <a:cs typeface="Canva Sans"/>
                <a:sym typeface="Canva Sans"/>
              </a:rPr>
              <a:t> de </a:t>
            </a:r>
            <a:r>
              <a:rPr lang="en-US" sz="1899" dirty="0" err="1">
                <a:solidFill>
                  <a:srgbClr val="000000"/>
                </a:solidFill>
                <a:latin typeface="Canva Sans"/>
                <a:ea typeface="Canva Sans"/>
                <a:cs typeface="Canva Sans"/>
                <a:sym typeface="Canva Sans"/>
              </a:rPr>
              <a:t>leur</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responsabilité</a:t>
            </a:r>
            <a:r>
              <a:rPr lang="en-US" sz="1899" dirty="0">
                <a:solidFill>
                  <a:srgbClr val="000000"/>
                </a:solidFill>
                <a:latin typeface="Canva Sans"/>
                <a:ea typeface="Canva Sans"/>
                <a:cs typeface="Canva Sans"/>
                <a:sym typeface="Canva Sans"/>
              </a:rPr>
              <a:t> à </a:t>
            </a:r>
            <a:r>
              <a:rPr lang="en-US" sz="1899" dirty="0" err="1">
                <a:solidFill>
                  <a:srgbClr val="000000"/>
                </a:solidFill>
                <a:latin typeface="Canva Sans"/>
                <a:ea typeface="Canva Sans"/>
                <a:cs typeface="Canva Sans"/>
                <a:sym typeface="Canva Sans"/>
              </a:rPr>
              <a:t>l’égard</a:t>
            </a:r>
            <a:r>
              <a:rPr lang="en-US" sz="1899" dirty="0">
                <a:solidFill>
                  <a:srgbClr val="000000"/>
                </a:solidFill>
                <a:latin typeface="Canva Sans"/>
                <a:ea typeface="Canva Sans"/>
                <a:cs typeface="Canva Sans"/>
                <a:sym typeface="Canva Sans"/>
              </a:rPr>
              <a:t> des </a:t>
            </a:r>
            <a:r>
              <a:rPr lang="en-US" sz="1899" dirty="0" err="1">
                <a:solidFill>
                  <a:srgbClr val="000000"/>
                </a:solidFill>
                <a:latin typeface="Canva Sans"/>
                <a:ea typeface="Canva Sans"/>
                <a:cs typeface="Canva Sans"/>
                <a:sym typeface="Canva Sans"/>
              </a:rPr>
              <a:t>adhérents</a:t>
            </a:r>
            <a:r>
              <a:rPr lang="en-US" sz="1899" dirty="0">
                <a:solidFill>
                  <a:srgbClr val="000000"/>
                </a:solidFill>
                <a:latin typeface="Canva Sans"/>
                <a:ea typeface="Canva Sans"/>
                <a:cs typeface="Canva Sans"/>
                <a:sym typeface="Canva Sans"/>
              </a:rPr>
              <a:t> pour les </a:t>
            </a:r>
            <a:r>
              <a:rPr lang="en-US" sz="1899" dirty="0" err="1">
                <a:solidFill>
                  <a:srgbClr val="000000"/>
                </a:solidFill>
                <a:latin typeface="Canva Sans"/>
                <a:ea typeface="Canva Sans"/>
                <a:cs typeface="Canva Sans"/>
                <a:sym typeface="Canva Sans"/>
              </a:rPr>
              <a:t>fautes</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connues</a:t>
            </a:r>
            <a:r>
              <a:rPr lang="en-US" sz="1899" dirty="0">
                <a:solidFill>
                  <a:srgbClr val="000000"/>
                </a:solidFill>
                <a:latin typeface="Canva Sans"/>
                <a:ea typeface="Canva Sans"/>
                <a:cs typeface="Canva Sans"/>
                <a:sym typeface="Canva Sans"/>
              </a:rPr>
              <a:t> au moment du vote. Il ne les </a:t>
            </a:r>
            <a:r>
              <a:rPr lang="en-US" sz="1899" dirty="0" err="1">
                <a:solidFill>
                  <a:srgbClr val="000000"/>
                </a:solidFill>
                <a:latin typeface="Canva Sans"/>
                <a:ea typeface="Canva Sans"/>
                <a:cs typeface="Canva Sans"/>
                <a:sym typeface="Canva Sans"/>
              </a:rPr>
              <a:t>exonèreni</a:t>
            </a:r>
            <a:r>
              <a:rPr lang="en-US" sz="1899" dirty="0">
                <a:solidFill>
                  <a:srgbClr val="000000"/>
                </a:solidFill>
                <a:latin typeface="Canva Sans"/>
                <a:ea typeface="Canva Sans"/>
                <a:cs typeface="Canva Sans"/>
                <a:sym typeface="Canva Sans"/>
              </a:rPr>
              <a:t> de </a:t>
            </a:r>
            <a:r>
              <a:rPr lang="en-US" sz="1899" dirty="0" err="1">
                <a:solidFill>
                  <a:srgbClr val="000000"/>
                </a:solidFill>
                <a:latin typeface="Canva Sans"/>
                <a:ea typeface="Canva Sans"/>
                <a:cs typeface="Canva Sans"/>
                <a:sym typeface="Canva Sans"/>
              </a:rPr>
              <a:t>leur</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responsabilité</a:t>
            </a:r>
            <a:r>
              <a:rPr lang="en-US" sz="1899" dirty="0">
                <a:solidFill>
                  <a:srgbClr val="000000"/>
                </a:solidFill>
                <a:latin typeface="Canva Sans"/>
                <a:ea typeface="Canva Sans"/>
                <a:cs typeface="Canva Sans"/>
                <a:sym typeface="Canva Sans"/>
              </a:rPr>
              <a:t> civile à </a:t>
            </a:r>
            <a:r>
              <a:rPr lang="en-US" sz="1899" dirty="0" err="1">
                <a:solidFill>
                  <a:srgbClr val="000000"/>
                </a:solidFill>
                <a:latin typeface="Canva Sans"/>
                <a:ea typeface="Canva Sans"/>
                <a:cs typeface="Canva Sans"/>
                <a:sym typeface="Canva Sans"/>
              </a:rPr>
              <a:t>l’égard</a:t>
            </a:r>
            <a:r>
              <a:rPr lang="en-US" sz="1899" dirty="0">
                <a:solidFill>
                  <a:srgbClr val="000000"/>
                </a:solidFill>
                <a:latin typeface="Canva Sans"/>
                <a:ea typeface="Canva Sans"/>
                <a:cs typeface="Canva Sans"/>
                <a:sym typeface="Canva Sans"/>
              </a:rPr>
              <a:t> des tiers, </a:t>
            </a:r>
            <a:r>
              <a:rPr lang="en-US" sz="1899" dirty="0" err="1">
                <a:solidFill>
                  <a:srgbClr val="000000"/>
                </a:solidFill>
                <a:latin typeface="Canva Sans"/>
                <a:ea typeface="Canva Sans"/>
                <a:cs typeface="Canva Sans"/>
                <a:sym typeface="Canva Sans"/>
              </a:rPr>
              <a:t>ni</a:t>
            </a:r>
            <a:r>
              <a:rPr lang="en-US" sz="1899" dirty="0">
                <a:solidFill>
                  <a:srgbClr val="000000"/>
                </a:solidFill>
                <a:latin typeface="Canva Sans"/>
                <a:ea typeface="Canva Sans"/>
                <a:cs typeface="Canva Sans"/>
                <a:sym typeface="Canva Sans"/>
              </a:rPr>
              <a:t> de </a:t>
            </a:r>
            <a:r>
              <a:rPr lang="en-US" sz="1899" dirty="0" err="1">
                <a:solidFill>
                  <a:srgbClr val="000000"/>
                </a:solidFill>
                <a:latin typeface="Canva Sans"/>
                <a:ea typeface="Canva Sans"/>
                <a:cs typeface="Canva Sans"/>
                <a:sym typeface="Canva Sans"/>
              </a:rPr>
              <a:t>leur</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responsabilité</a:t>
            </a:r>
            <a:r>
              <a:rPr lang="en-US" sz="1899" dirty="0">
                <a:solidFill>
                  <a:srgbClr val="000000"/>
                </a:solidFill>
                <a:latin typeface="Canva Sans"/>
                <a:ea typeface="Canva Sans"/>
                <a:cs typeface="Canva Sans"/>
                <a:sym typeface="Canva Sans"/>
              </a:rPr>
              <a:t> civile pour les </a:t>
            </a:r>
            <a:r>
              <a:rPr lang="en-US" sz="1899" dirty="0" err="1">
                <a:solidFill>
                  <a:srgbClr val="000000"/>
                </a:solidFill>
                <a:latin typeface="Canva Sans"/>
                <a:ea typeface="Canva Sans"/>
                <a:cs typeface="Canva Sans"/>
                <a:sym typeface="Canva Sans"/>
              </a:rPr>
              <a:t>fautes</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découvertes</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ultérieurement</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ni</a:t>
            </a:r>
            <a:r>
              <a:rPr lang="en-US" sz="1899" dirty="0">
                <a:solidFill>
                  <a:srgbClr val="000000"/>
                </a:solidFill>
                <a:latin typeface="Canva Sans"/>
                <a:ea typeface="Canva Sans"/>
                <a:cs typeface="Canva Sans"/>
                <a:sym typeface="Canva Sans"/>
              </a:rPr>
              <a:t> de </a:t>
            </a:r>
            <a:r>
              <a:rPr lang="en-US" sz="1899" dirty="0" err="1">
                <a:solidFill>
                  <a:srgbClr val="000000"/>
                </a:solidFill>
                <a:latin typeface="Canva Sans"/>
                <a:ea typeface="Canva Sans"/>
                <a:cs typeface="Canva Sans"/>
                <a:sym typeface="Canva Sans"/>
              </a:rPr>
              <a:t>leur</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responsabilité</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pénale</a:t>
            </a:r>
            <a:r>
              <a:rPr lang="en-US" sz="1899" dirty="0">
                <a:solidFill>
                  <a:srgbClr val="000000"/>
                </a:solidFill>
                <a:latin typeface="Canva Sans"/>
                <a:ea typeface="Canva Sans"/>
                <a:cs typeface="Canva Sans"/>
                <a:sym typeface="Canva Sans"/>
              </a:rPr>
              <a:t>.</a:t>
            </a:r>
          </a:p>
          <a:p>
            <a:pPr algn="l">
              <a:lnSpc>
                <a:spcPts val="1766"/>
              </a:lnSpc>
            </a:pPr>
            <a:endParaRPr lang="en-US" sz="1899" dirty="0">
              <a:solidFill>
                <a:srgbClr val="000000"/>
              </a:solidFill>
              <a:latin typeface="Canva Sans"/>
              <a:ea typeface="Canva Sans"/>
              <a:cs typeface="Canva Sans"/>
              <a:sym typeface="Canva Sans"/>
            </a:endParaRPr>
          </a:p>
          <a:p>
            <a:pPr algn="l">
              <a:lnSpc>
                <a:spcPts val="3001"/>
              </a:lnSpc>
            </a:pPr>
            <a:r>
              <a:rPr lang="en-US" sz="1899" dirty="0">
                <a:solidFill>
                  <a:srgbClr val="000000"/>
                </a:solidFill>
                <a:latin typeface="Canva Sans"/>
                <a:ea typeface="Canva Sans"/>
                <a:cs typeface="Canva Sans"/>
                <a:sym typeface="Canva Sans"/>
              </a:rPr>
              <a:t>Le </a:t>
            </a:r>
            <a:r>
              <a:rPr lang="en-US" sz="1899" dirty="0" err="1">
                <a:solidFill>
                  <a:srgbClr val="000000"/>
                </a:solidFill>
                <a:latin typeface="Canva Sans"/>
                <a:ea typeface="Canva Sans"/>
                <a:cs typeface="Canva Sans"/>
                <a:sym typeface="Canva Sans"/>
              </a:rPr>
              <a:t>refus</a:t>
            </a:r>
            <a:r>
              <a:rPr lang="en-US" sz="1899" dirty="0">
                <a:solidFill>
                  <a:srgbClr val="000000"/>
                </a:solidFill>
                <a:latin typeface="Canva Sans"/>
                <a:ea typeface="Canva Sans"/>
                <a:cs typeface="Canva Sans"/>
                <a:sym typeface="Canva Sans"/>
              </a:rPr>
              <a:t> de </a:t>
            </a:r>
            <a:r>
              <a:rPr lang="en-US" sz="1899" dirty="0" err="1">
                <a:solidFill>
                  <a:srgbClr val="000000"/>
                </a:solidFill>
                <a:latin typeface="Canva Sans"/>
                <a:ea typeface="Canva Sans"/>
                <a:cs typeface="Canva Sans"/>
                <a:sym typeface="Canva Sans"/>
              </a:rPr>
              <a:t>quitus</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constitue</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évidemment</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une</a:t>
            </a:r>
            <a:r>
              <a:rPr lang="en-US" sz="1899" dirty="0">
                <a:solidFill>
                  <a:srgbClr val="000000"/>
                </a:solidFill>
                <a:latin typeface="Canva Sans"/>
                <a:ea typeface="Canva Sans"/>
                <a:cs typeface="Canva Sans"/>
                <a:sym typeface="Canva Sans"/>
              </a:rPr>
              <a:t> marque de très forte </a:t>
            </a:r>
            <a:r>
              <a:rPr lang="en-US" sz="1899" dirty="0" err="1">
                <a:solidFill>
                  <a:srgbClr val="000000"/>
                </a:solidFill>
                <a:latin typeface="Canva Sans"/>
                <a:ea typeface="Canva Sans"/>
                <a:cs typeface="Canva Sans"/>
                <a:sym typeface="Canva Sans"/>
              </a:rPr>
              <a:t>défiance</a:t>
            </a:r>
            <a:r>
              <a:rPr lang="en-US" sz="1899" dirty="0">
                <a:solidFill>
                  <a:srgbClr val="000000"/>
                </a:solidFill>
                <a:latin typeface="Canva Sans"/>
                <a:ea typeface="Canva Sans"/>
                <a:cs typeface="Canva Sans"/>
                <a:sym typeface="Canva Sans"/>
              </a:rPr>
              <a:t> à </a:t>
            </a:r>
            <a:r>
              <a:rPr lang="en-US" sz="1899" dirty="0" err="1">
                <a:solidFill>
                  <a:srgbClr val="000000"/>
                </a:solidFill>
                <a:latin typeface="Canva Sans"/>
                <a:ea typeface="Canva Sans"/>
                <a:cs typeface="Canva Sans"/>
                <a:sym typeface="Canva Sans"/>
              </a:rPr>
              <a:t>l’égard</a:t>
            </a:r>
            <a:r>
              <a:rPr lang="en-US" sz="1899" dirty="0">
                <a:solidFill>
                  <a:srgbClr val="000000"/>
                </a:solidFill>
                <a:latin typeface="Canva Sans"/>
                <a:ea typeface="Canva Sans"/>
                <a:cs typeface="Canva Sans"/>
                <a:sym typeface="Canva Sans"/>
              </a:rPr>
              <a:t> des </a:t>
            </a:r>
            <a:r>
              <a:rPr lang="en-US" sz="1899" dirty="0" err="1">
                <a:solidFill>
                  <a:srgbClr val="000000"/>
                </a:solidFill>
                <a:latin typeface="Canva Sans"/>
                <a:ea typeface="Canva Sans"/>
                <a:cs typeface="Canva Sans"/>
                <a:sym typeface="Canva Sans"/>
              </a:rPr>
              <a:t>responsables</a:t>
            </a:r>
            <a:r>
              <a:rPr lang="en-US" sz="1899" dirty="0">
                <a:solidFill>
                  <a:srgbClr val="000000"/>
                </a:solidFill>
                <a:latin typeface="Canva Sans"/>
                <a:ea typeface="Canva Sans"/>
                <a:cs typeface="Canva Sans"/>
                <a:sym typeface="Canva Sans"/>
              </a:rPr>
              <a:t> de </a:t>
            </a:r>
            <a:r>
              <a:rPr lang="en-US" sz="1899" dirty="0" err="1">
                <a:solidFill>
                  <a:srgbClr val="000000"/>
                </a:solidFill>
                <a:latin typeface="Canva Sans"/>
                <a:ea typeface="Canva Sans"/>
                <a:cs typeface="Canva Sans"/>
                <a:sym typeface="Canva Sans"/>
              </a:rPr>
              <a:t>l’association</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mais</a:t>
            </a:r>
            <a:r>
              <a:rPr lang="en-US" sz="1899" dirty="0">
                <a:solidFill>
                  <a:srgbClr val="000000"/>
                </a:solidFill>
                <a:latin typeface="Canva Sans"/>
                <a:ea typeface="Canva Sans"/>
                <a:cs typeface="Canva Sans"/>
                <a:sym typeface="Canva Sans"/>
              </a:rPr>
              <a:t> il </a:t>
            </a:r>
            <a:r>
              <a:rPr lang="en-US" sz="1899" dirty="0" err="1">
                <a:solidFill>
                  <a:srgbClr val="000000"/>
                </a:solidFill>
                <a:latin typeface="Canva Sans"/>
                <a:ea typeface="Canva Sans"/>
                <a:cs typeface="Canva Sans"/>
                <a:sym typeface="Canva Sans"/>
              </a:rPr>
              <a:t>n’entraîne</a:t>
            </a:r>
            <a:r>
              <a:rPr lang="en-US" sz="1899" dirty="0">
                <a:solidFill>
                  <a:srgbClr val="000000"/>
                </a:solidFill>
                <a:latin typeface="Canva Sans"/>
                <a:ea typeface="Canva Sans"/>
                <a:cs typeface="Canva Sans"/>
                <a:sym typeface="Canva Sans"/>
              </a:rPr>
              <a:t> pas, </a:t>
            </a:r>
            <a:r>
              <a:rPr lang="en-US" sz="1899" dirty="0" err="1">
                <a:solidFill>
                  <a:srgbClr val="000000"/>
                </a:solidFill>
                <a:latin typeface="Canva Sans"/>
                <a:ea typeface="Canva Sans"/>
                <a:cs typeface="Canva Sans"/>
                <a:sym typeface="Canva Sans"/>
              </a:rPr>
              <a:t>sauf</a:t>
            </a:r>
            <a:r>
              <a:rPr lang="en-US" sz="1899" dirty="0">
                <a:solidFill>
                  <a:srgbClr val="000000"/>
                </a:solidFill>
                <a:latin typeface="Canva Sans"/>
                <a:ea typeface="Canva Sans"/>
                <a:cs typeface="Canva Sans"/>
                <a:sym typeface="Canva Sans"/>
              </a:rPr>
              <a:t> dispositions </a:t>
            </a:r>
            <a:r>
              <a:rPr lang="en-US" sz="1899" dirty="0" err="1">
                <a:solidFill>
                  <a:srgbClr val="000000"/>
                </a:solidFill>
                <a:latin typeface="Canva Sans"/>
                <a:ea typeface="Canva Sans"/>
                <a:cs typeface="Canva Sans"/>
                <a:sym typeface="Canva Sans"/>
              </a:rPr>
              <a:t>statutaires</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contraires</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leur</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révocation</a:t>
            </a:r>
            <a:r>
              <a:rPr lang="en-US" sz="1899" dirty="0">
                <a:solidFill>
                  <a:srgbClr val="000000"/>
                </a:solidFill>
                <a:latin typeface="Canva Sans"/>
                <a:ea typeface="Canva Sans"/>
                <a:cs typeface="Canva Sans"/>
                <a:sym typeface="Canva Sans"/>
              </a:rPr>
              <a:t>. Il </a:t>
            </a:r>
            <a:r>
              <a:rPr lang="en-US" sz="1899" dirty="0" err="1">
                <a:solidFill>
                  <a:srgbClr val="000000"/>
                </a:solidFill>
                <a:latin typeface="Canva Sans"/>
                <a:ea typeface="Canva Sans"/>
                <a:cs typeface="Canva Sans"/>
                <a:sym typeface="Canva Sans"/>
              </a:rPr>
              <a:t>constitue</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cependant</a:t>
            </a:r>
            <a:r>
              <a:rPr lang="en-US" sz="1899" dirty="0">
                <a:solidFill>
                  <a:srgbClr val="000000"/>
                </a:solidFill>
                <a:latin typeface="Canva Sans"/>
                <a:ea typeface="Canva Sans"/>
                <a:cs typeface="Canva Sans"/>
                <a:sym typeface="Canva Sans"/>
              </a:rPr>
              <a:t> un incident de séance qui </a:t>
            </a:r>
            <a:r>
              <a:rPr lang="en-US" sz="1899" dirty="0" err="1">
                <a:solidFill>
                  <a:srgbClr val="000000"/>
                </a:solidFill>
                <a:latin typeface="Canva Sans"/>
                <a:ea typeface="Canva Sans"/>
                <a:cs typeface="Canva Sans"/>
                <a:sym typeface="Canva Sans"/>
              </a:rPr>
              <a:t>peut</a:t>
            </a:r>
            <a:r>
              <a:rPr lang="en-US" sz="1899" dirty="0">
                <a:solidFill>
                  <a:srgbClr val="000000"/>
                </a:solidFill>
                <a:latin typeface="Canva Sans"/>
                <a:ea typeface="Canva Sans"/>
                <a:cs typeface="Canva Sans"/>
                <a:sym typeface="Canva Sans"/>
              </a:rPr>
              <a:t> justifier un vote sur la </a:t>
            </a:r>
            <a:r>
              <a:rPr lang="en-US" sz="1899" dirty="0" err="1">
                <a:solidFill>
                  <a:srgbClr val="000000"/>
                </a:solidFill>
                <a:latin typeface="Canva Sans"/>
                <a:ea typeface="Canva Sans"/>
                <a:cs typeface="Canva Sans"/>
                <a:sym typeface="Canva Sans"/>
              </a:rPr>
              <a:t>révocation</a:t>
            </a:r>
            <a:r>
              <a:rPr lang="en-US" sz="1899" dirty="0">
                <a:solidFill>
                  <a:srgbClr val="000000"/>
                </a:solidFill>
                <a:latin typeface="Canva Sans"/>
                <a:ea typeface="Canva Sans"/>
                <a:cs typeface="Canva Sans"/>
                <a:sym typeface="Canva Sans"/>
              </a:rPr>
              <a:t> des </a:t>
            </a:r>
            <a:r>
              <a:rPr lang="en-US" sz="1899" dirty="0" err="1">
                <a:solidFill>
                  <a:srgbClr val="000000"/>
                </a:solidFill>
                <a:latin typeface="Canva Sans"/>
                <a:ea typeface="Canva Sans"/>
                <a:cs typeface="Canva Sans"/>
                <a:sym typeface="Canva Sans"/>
              </a:rPr>
              <a:t>dirigeants</a:t>
            </a:r>
            <a:r>
              <a:rPr lang="en-US" sz="1899" dirty="0">
                <a:solidFill>
                  <a:srgbClr val="000000"/>
                </a:solidFill>
                <a:latin typeface="Canva Sans"/>
                <a:ea typeface="Canva Sans"/>
                <a:cs typeface="Canva Sans"/>
                <a:sym typeface="Canva Sans"/>
              </a:rPr>
              <a:t> à la </a:t>
            </a:r>
            <a:r>
              <a:rPr lang="en-US" sz="1899" dirty="0" err="1">
                <a:solidFill>
                  <a:srgbClr val="000000"/>
                </a:solidFill>
                <a:latin typeface="Canva Sans"/>
                <a:ea typeface="Canva Sans"/>
                <a:cs typeface="Canva Sans"/>
                <a:sym typeface="Canva Sans"/>
              </a:rPr>
              <a:t>demande</a:t>
            </a:r>
            <a:r>
              <a:rPr lang="en-US" sz="1899" dirty="0">
                <a:solidFill>
                  <a:srgbClr val="000000"/>
                </a:solidFill>
                <a:latin typeface="Canva Sans"/>
                <a:ea typeface="Canva Sans"/>
                <a:cs typeface="Canva Sans"/>
                <a:sym typeface="Canva Sans"/>
              </a:rPr>
              <a:t> d’un des </a:t>
            </a:r>
            <a:r>
              <a:rPr lang="en-US" sz="1899" dirty="0" err="1">
                <a:solidFill>
                  <a:srgbClr val="000000"/>
                </a:solidFill>
                <a:latin typeface="Canva Sans"/>
                <a:ea typeface="Canva Sans"/>
                <a:cs typeface="Canva Sans"/>
                <a:sym typeface="Canva Sans"/>
              </a:rPr>
              <a:t>membres</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présents</a:t>
            </a:r>
            <a:r>
              <a:rPr lang="en-US" sz="1899" dirty="0">
                <a:solidFill>
                  <a:srgbClr val="000000"/>
                </a:solidFill>
                <a:latin typeface="Canva Sans"/>
                <a:ea typeface="Canva Sans"/>
                <a:cs typeface="Canva Sans"/>
                <a:sym typeface="Canva Sans"/>
              </a:rPr>
              <a:t> à </a:t>
            </a:r>
            <a:r>
              <a:rPr lang="en-US" sz="1899" dirty="0" err="1">
                <a:solidFill>
                  <a:srgbClr val="000000"/>
                </a:solidFill>
                <a:latin typeface="Canva Sans"/>
                <a:ea typeface="Canva Sans"/>
                <a:cs typeface="Canva Sans"/>
                <a:sym typeface="Canva Sans"/>
              </a:rPr>
              <a:t>l’AG</a:t>
            </a:r>
            <a:r>
              <a:rPr lang="en-US" sz="1899" dirty="0">
                <a:solidFill>
                  <a:srgbClr val="000000"/>
                </a:solidFill>
                <a:latin typeface="Canva Sans"/>
                <a:ea typeface="Canva Sans"/>
                <a:cs typeface="Canva Sans"/>
                <a:sym typeface="Canva Sans"/>
              </a:rPr>
              <a:t>. En toute </a:t>
            </a:r>
            <a:r>
              <a:rPr lang="en-US" sz="1899" dirty="0" err="1">
                <a:solidFill>
                  <a:srgbClr val="000000"/>
                </a:solidFill>
                <a:latin typeface="Canva Sans"/>
                <a:ea typeface="Canva Sans"/>
                <a:cs typeface="Canva Sans"/>
                <a:sym typeface="Canva Sans"/>
              </a:rPr>
              <a:t>hypothèse</a:t>
            </a:r>
            <a:r>
              <a:rPr lang="en-US" sz="1899" dirty="0">
                <a:solidFill>
                  <a:srgbClr val="000000"/>
                </a:solidFill>
                <a:latin typeface="Canva Sans"/>
                <a:ea typeface="Canva Sans"/>
                <a:cs typeface="Canva Sans"/>
                <a:sym typeface="Canva Sans"/>
              </a:rPr>
              <a:t>, le </a:t>
            </a:r>
            <a:r>
              <a:rPr lang="en-US" sz="1899" dirty="0" err="1">
                <a:solidFill>
                  <a:srgbClr val="000000"/>
                </a:solidFill>
                <a:latin typeface="Canva Sans"/>
                <a:ea typeface="Canva Sans"/>
                <a:cs typeface="Canva Sans"/>
                <a:sym typeface="Canva Sans"/>
              </a:rPr>
              <a:t>refus</a:t>
            </a:r>
            <a:r>
              <a:rPr lang="en-US" sz="1899" dirty="0">
                <a:solidFill>
                  <a:srgbClr val="000000"/>
                </a:solidFill>
                <a:latin typeface="Canva Sans"/>
                <a:ea typeface="Canva Sans"/>
                <a:cs typeface="Canva Sans"/>
                <a:sym typeface="Canva Sans"/>
              </a:rPr>
              <a:t> de </a:t>
            </a:r>
            <a:r>
              <a:rPr lang="en-US" sz="1899" dirty="0" err="1">
                <a:solidFill>
                  <a:srgbClr val="000000"/>
                </a:solidFill>
                <a:latin typeface="Canva Sans"/>
                <a:ea typeface="Canva Sans"/>
                <a:cs typeface="Canva Sans"/>
                <a:sym typeface="Canva Sans"/>
              </a:rPr>
              <a:t>quitus</a:t>
            </a:r>
            <a:r>
              <a:rPr lang="en-US" sz="1899" dirty="0">
                <a:solidFill>
                  <a:srgbClr val="000000"/>
                </a:solidFill>
                <a:latin typeface="Canva Sans"/>
                <a:ea typeface="Canva Sans"/>
                <a:cs typeface="Canva Sans"/>
                <a:sym typeface="Canva Sans"/>
              </a:rPr>
              <a:t> doit </a:t>
            </a:r>
            <a:r>
              <a:rPr lang="en-US" sz="1899" dirty="0" err="1">
                <a:solidFill>
                  <a:srgbClr val="000000"/>
                </a:solidFill>
                <a:latin typeface="Canva Sans"/>
                <a:ea typeface="Canva Sans"/>
                <a:cs typeface="Canva Sans"/>
                <a:sym typeface="Canva Sans"/>
              </a:rPr>
              <a:t>conduire</a:t>
            </a:r>
            <a:r>
              <a:rPr lang="en-US" sz="1899" dirty="0">
                <a:solidFill>
                  <a:srgbClr val="000000"/>
                </a:solidFill>
                <a:latin typeface="Canva Sans"/>
                <a:ea typeface="Canva Sans"/>
                <a:cs typeface="Canva Sans"/>
                <a:sym typeface="Canva Sans"/>
              </a:rPr>
              <a:t> les </a:t>
            </a:r>
            <a:r>
              <a:rPr lang="en-US" sz="1899" dirty="0" err="1">
                <a:solidFill>
                  <a:srgbClr val="000000"/>
                </a:solidFill>
                <a:latin typeface="Canva Sans"/>
                <a:ea typeface="Canva Sans"/>
                <a:cs typeface="Canva Sans"/>
                <a:sym typeface="Canva Sans"/>
              </a:rPr>
              <a:t>dirigeants</a:t>
            </a:r>
            <a:r>
              <a:rPr lang="en-US" sz="1899" dirty="0">
                <a:solidFill>
                  <a:srgbClr val="000000"/>
                </a:solidFill>
                <a:latin typeface="Canva Sans"/>
                <a:ea typeface="Canva Sans"/>
                <a:cs typeface="Canva Sans"/>
                <a:sym typeface="Canva Sans"/>
              </a:rPr>
              <a:t> de </a:t>
            </a:r>
            <a:r>
              <a:rPr lang="en-US" sz="1899" dirty="0" err="1">
                <a:solidFill>
                  <a:srgbClr val="000000"/>
                </a:solidFill>
                <a:latin typeface="Canva Sans"/>
                <a:ea typeface="Canva Sans"/>
                <a:cs typeface="Canva Sans"/>
                <a:sym typeface="Canva Sans"/>
              </a:rPr>
              <a:t>l’association</a:t>
            </a:r>
            <a:r>
              <a:rPr lang="en-US" sz="1899" dirty="0">
                <a:solidFill>
                  <a:srgbClr val="000000"/>
                </a:solidFill>
                <a:latin typeface="Canva Sans"/>
                <a:ea typeface="Canva Sans"/>
                <a:cs typeface="Canva Sans"/>
                <a:sym typeface="Canva Sans"/>
              </a:rPr>
              <a:t> à revoir </a:t>
            </a:r>
            <a:r>
              <a:rPr lang="en-US" sz="1899" dirty="0" err="1">
                <a:solidFill>
                  <a:srgbClr val="000000"/>
                </a:solidFill>
                <a:latin typeface="Canva Sans"/>
                <a:ea typeface="Canva Sans"/>
                <a:cs typeface="Canva Sans"/>
                <a:sym typeface="Canva Sans"/>
              </a:rPr>
              <a:t>leur</a:t>
            </a:r>
            <a:r>
              <a:rPr lang="en-US" sz="1899" dirty="0">
                <a:solidFill>
                  <a:srgbClr val="000000"/>
                </a:solidFill>
                <a:latin typeface="Canva Sans"/>
                <a:ea typeface="Canva Sans"/>
                <a:cs typeface="Canva Sans"/>
                <a:sym typeface="Canva Sans"/>
              </a:rPr>
              <a:t> façon de </a:t>
            </a:r>
            <a:r>
              <a:rPr lang="en-US" sz="1899" dirty="0" err="1">
                <a:solidFill>
                  <a:srgbClr val="000000"/>
                </a:solidFill>
                <a:latin typeface="Canva Sans"/>
                <a:ea typeface="Canva Sans"/>
                <a:cs typeface="Canva Sans"/>
                <a:sym typeface="Canva Sans"/>
              </a:rPr>
              <a:t>gérer</a:t>
            </a:r>
            <a:r>
              <a:rPr lang="en-US" sz="1899" dirty="0">
                <a:solidFill>
                  <a:srgbClr val="000000"/>
                </a:solidFill>
                <a:latin typeface="Canva Sans"/>
                <a:ea typeface="Canva Sans"/>
                <a:cs typeface="Canva Sans"/>
                <a:sym typeface="Canva Sans"/>
              </a:rPr>
              <a:t> </a:t>
            </a:r>
            <a:r>
              <a:rPr lang="en-US" sz="1899" dirty="0" err="1">
                <a:solidFill>
                  <a:srgbClr val="000000"/>
                </a:solidFill>
                <a:latin typeface="Canva Sans"/>
                <a:ea typeface="Canva Sans"/>
                <a:cs typeface="Canva Sans"/>
                <a:sym typeface="Canva Sans"/>
              </a:rPr>
              <a:t>leur</a:t>
            </a:r>
            <a:r>
              <a:rPr lang="en-US" sz="1899" dirty="0">
                <a:solidFill>
                  <a:srgbClr val="000000"/>
                </a:solidFill>
                <a:latin typeface="Canva Sans"/>
                <a:ea typeface="Canva Sans"/>
                <a:cs typeface="Canva Sans"/>
                <a:sym typeface="Canva Sans"/>
              </a:rPr>
              <a:t> Apel.</a:t>
            </a:r>
          </a:p>
        </p:txBody>
      </p:sp>
      <p:sp>
        <p:nvSpPr>
          <p:cNvPr id="5" name="Freeform 5"/>
          <p:cNvSpPr/>
          <p:nvPr/>
        </p:nvSpPr>
        <p:spPr>
          <a:xfrm>
            <a:off x="12864689" y="768419"/>
            <a:ext cx="1825149" cy="997488"/>
          </a:xfrm>
          <a:custGeom>
            <a:avLst/>
            <a:gdLst/>
            <a:ahLst/>
            <a:cxnLst/>
            <a:rect l="l" t="t" r="r" b="b"/>
            <a:pathLst>
              <a:path w="1825149" h="997488">
                <a:moveTo>
                  <a:pt x="0" y="0"/>
                </a:moveTo>
                <a:lnTo>
                  <a:pt x="1825150" y="0"/>
                </a:lnTo>
                <a:lnTo>
                  <a:pt x="1825150" y="997488"/>
                </a:lnTo>
                <a:lnTo>
                  <a:pt x="0" y="997488"/>
                </a:lnTo>
                <a:lnTo>
                  <a:pt x="0" y="0"/>
                </a:lnTo>
                <a:close/>
              </a:path>
            </a:pathLst>
          </a:custGeom>
          <a:blipFill>
            <a:blip r:embed="rId3"/>
            <a:stretch>
              <a:fillRect/>
            </a:stretch>
          </a:blipFill>
        </p:spPr>
        <p:txBody>
          <a:bodyPr/>
          <a:lstStyle/>
          <a:p>
            <a:endParaRPr lang="fr-F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Freeform 2"/>
          <p:cNvSpPr/>
          <p:nvPr/>
        </p:nvSpPr>
        <p:spPr>
          <a:xfrm>
            <a:off x="10971588" y="2508612"/>
            <a:ext cx="5024719" cy="4896817"/>
          </a:xfrm>
          <a:custGeom>
            <a:avLst/>
            <a:gdLst/>
            <a:ahLst/>
            <a:cxnLst/>
            <a:rect l="l" t="t" r="r" b="b"/>
            <a:pathLst>
              <a:path w="5024719" h="4896817">
                <a:moveTo>
                  <a:pt x="0" y="0"/>
                </a:moveTo>
                <a:lnTo>
                  <a:pt x="5024719" y="0"/>
                </a:lnTo>
                <a:lnTo>
                  <a:pt x="5024719" y="4896816"/>
                </a:lnTo>
                <a:lnTo>
                  <a:pt x="0" y="48968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TextBox 3"/>
          <p:cNvSpPr txBox="1"/>
          <p:nvPr/>
        </p:nvSpPr>
        <p:spPr>
          <a:xfrm>
            <a:off x="1028700" y="1225188"/>
            <a:ext cx="13569827" cy="1283423"/>
          </a:xfrm>
          <a:prstGeom prst="rect">
            <a:avLst/>
          </a:prstGeom>
        </p:spPr>
        <p:txBody>
          <a:bodyPr lIns="0" tIns="0" rIns="0" bIns="0" rtlCol="0" anchor="t">
            <a:spAutoFit/>
          </a:bodyPr>
          <a:lstStyle/>
          <a:p>
            <a:pPr algn="l">
              <a:lnSpc>
                <a:spcPts val="9936"/>
              </a:lnSpc>
            </a:pPr>
            <a:r>
              <a:rPr lang="en-US" sz="8952" b="1">
                <a:solidFill>
                  <a:srgbClr val="000000"/>
                </a:solidFill>
                <a:latin typeface="IBM Plex Sans Condensed Bold"/>
                <a:ea typeface="IBM Plex Sans Condensed Bold"/>
                <a:cs typeface="IBM Plex Sans Condensed Bold"/>
                <a:sym typeface="IBM Plex Sans Condensed Bold"/>
              </a:rPr>
              <a:t>SUPPORT</a:t>
            </a:r>
          </a:p>
        </p:txBody>
      </p:sp>
      <p:sp>
        <p:nvSpPr>
          <p:cNvPr id="4" name="TextBox 4"/>
          <p:cNvSpPr txBox="1"/>
          <p:nvPr/>
        </p:nvSpPr>
        <p:spPr>
          <a:xfrm>
            <a:off x="3317488" y="8680133"/>
            <a:ext cx="7151315" cy="1108710"/>
          </a:xfrm>
          <a:prstGeom prst="rect">
            <a:avLst/>
          </a:prstGeom>
        </p:spPr>
        <p:txBody>
          <a:bodyPr lIns="0" tIns="0" rIns="0" bIns="0" rtlCol="0" anchor="t">
            <a:spAutoFit/>
          </a:bodyPr>
          <a:lstStyle/>
          <a:p>
            <a:pPr algn="l">
              <a:lnSpc>
                <a:spcPts val="2940"/>
              </a:lnSpc>
            </a:pPr>
            <a:r>
              <a:rPr lang="en-US" sz="2100" b="1">
                <a:solidFill>
                  <a:srgbClr val="CD0F81"/>
                </a:solidFill>
                <a:latin typeface="IBM Plex Sans Bold"/>
                <a:ea typeface="IBM Plex Sans Bold"/>
                <a:cs typeface="IBM Plex Sans Bold"/>
                <a:sym typeface="IBM Plex Sans Bold"/>
              </a:rPr>
              <a:t>N’oubliez pas de supprimer les pages 1 à 14 et 38 avant de projeter votre présentation.</a:t>
            </a:r>
          </a:p>
          <a:p>
            <a:pPr algn="l">
              <a:lnSpc>
                <a:spcPts val="2940"/>
              </a:lnSpc>
            </a:pPr>
            <a:endParaRPr lang="en-US" sz="2100" b="1">
              <a:solidFill>
                <a:srgbClr val="CD0F81"/>
              </a:solidFill>
              <a:latin typeface="IBM Plex Sans Bold"/>
              <a:ea typeface="IBM Plex Sans Bold"/>
              <a:cs typeface="IBM Plex Sans Bold"/>
              <a:sym typeface="IBM Plex Sans Bold"/>
            </a:endParaRPr>
          </a:p>
        </p:txBody>
      </p:sp>
      <p:sp>
        <p:nvSpPr>
          <p:cNvPr id="5" name="TextBox 5"/>
          <p:cNvSpPr txBox="1"/>
          <p:nvPr/>
        </p:nvSpPr>
        <p:spPr>
          <a:xfrm>
            <a:off x="1836179" y="2384787"/>
            <a:ext cx="7510056" cy="6018149"/>
          </a:xfrm>
          <a:prstGeom prst="rect">
            <a:avLst/>
          </a:prstGeom>
        </p:spPr>
        <p:txBody>
          <a:bodyPr lIns="0" tIns="0" rIns="0" bIns="0" rtlCol="0" anchor="t">
            <a:spAutoFit/>
          </a:bodyPr>
          <a:lstStyle/>
          <a:p>
            <a:pPr algn="just">
              <a:lnSpc>
                <a:spcPts val="4047"/>
              </a:lnSpc>
            </a:pPr>
            <a:endParaRPr/>
          </a:p>
          <a:p>
            <a:pPr algn="just">
              <a:lnSpc>
                <a:spcPts val="4047"/>
              </a:lnSpc>
            </a:pPr>
            <a:r>
              <a:rPr lang="en-US" sz="2299" i="1">
                <a:solidFill>
                  <a:srgbClr val="000000"/>
                </a:solidFill>
                <a:latin typeface="IBM Plex Sans Italics"/>
                <a:ea typeface="IBM Plex Sans Italics"/>
                <a:cs typeface="IBM Plex Sans Italics"/>
                <a:sym typeface="IBM Plex Sans Italics"/>
              </a:rPr>
              <a:t>Nous avons le plaisir de vous partager ce support pour vous aider à présenter votre assemblée générale.</a:t>
            </a:r>
          </a:p>
          <a:p>
            <a:pPr algn="just">
              <a:lnSpc>
                <a:spcPts val="4047"/>
              </a:lnSpc>
            </a:pPr>
            <a:endParaRPr lang="en-US" sz="2299" i="1">
              <a:solidFill>
                <a:srgbClr val="000000"/>
              </a:solidFill>
              <a:latin typeface="IBM Plex Sans Italics"/>
              <a:ea typeface="IBM Plex Sans Italics"/>
              <a:cs typeface="IBM Plex Sans Italics"/>
              <a:sym typeface="IBM Plex Sans Italics"/>
            </a:endParaRPr>
          </a:p>
          <a:p>
            <a:pPr algn="just">
              <a:lnSpc>
                <a:spcPts val="4047"/>
              </a:lnSpc>
            </a:pPr>
            <a:r>
              <a:rPr lang="en-US" sz="2299" i="1">
                <a:solidFill>
                  <a:srgbClr val="000000"/>
                </a:solidFill>
                <a:latin typeface="IBM Plex Sans Italics"/>
                <a:ea typeface="IBM Plex Sans Italics"/>
                <a:cs typeface="IBM Plex Sans Italics"/>
                <a:sym typeface="IBM Plex Sans Italics"/>
              </a:rPr>
              <a:t>Vous pouvez l'utiliser comme fil conducteur tout au long de votre AG après l'avoir modifié pour l’adapter à votre Apel.</a:t>
            </a:r>
          </a:p>
          <a:p>
            <a:pPr algn="just">
              <a:lnSpc>
                <a:spcPts val="4047"/>
              </a:lnSpc>
            </a:pPr>
            <a:endParaRPr lang="en-US" sz="2299" i="1">
              <a:solidFill>
                <a:srgbClr val="000000"/>
              </a:solidFill>
              <a:latin typeface="IBM Plex Sans Italics"/>
              <a:ea typeface="IBM Plex Sans Italics"/>
              <a:cs typeface="IBM Plex Sans Italics"/>
              <a:sym typeface="IBM Plex Sans Italics"/>
            </a:endParaRPr>
          </a:p>
          <a:p>
            <a:pPr algn="just">
              <a:lnSpc>
                <a:spcPts val="4047"/>
              </a:lnSpc>
            </a:pPr>
            <a:r>
              <a:rPr lang="en-US" sz="2299" i="1">
                <a:solidFill>
                  <a:srgbClr val="000000"/>
                </a:solidFill>
                <a:latin typeface="IBM Plex Sans Italics"/>
                <a:ea typeface="IBM Plex Sans Italics"/>
                <a:cs typeface="IBM Plex Sans Italics"/>
                <a:sym typeface="IBM Plex Sans Italics"/>
              </a:rPr>
              <a:t>Des commentaires à chaque page vous accompagnent pour le personnaliser.</a:t>
            </a:r>
          </a:p>
          <a:p>
            <a:pPr algn="just">
              <a:lnSpc>
                <a:spcPts val="4047"/>
              </a:lnSpc>
            </a:pPr>
            <a:r>
              <a:rPr lang="en-US" sz="2299" i="1">
                <a:solidFill>
                  <a:srgbClr val="000000"/>
                </a:solidFill>
                <a:latin typeface="IBM Plex Sans Italics"/>
                <a:ea typeface="IBM Plex Sans Italics"/>
                <a:cs typeface="IBM Plex Sans Italics"/>
                <a:sym typeface="IBM Plex Sans Italics"/>
              </a:rPr>
              <a:t>Bonne AG et merci pour votre engagement !</a:t>
            </a:r>
          </a:p>
          <a:p>
            <a:pPr algn="just">
              <a:lnSpc>
                <a:spcPts val="4047"/>
              </a:lnSpc>
            </a:pPr>
            <a:endParaRPr lang="en-US" sz="2299" i="1">
              <a:solidFill>
                <a:srgbClr val="000000"/>
              </a:solidFill>
              <a:latin typeface="IBM Plex Sans Italics"/>
              <a:ea typeface="IBM Plex Sans Italics"/>
              <a:cs typeface="IBM Plex Sans Italics"/>
              <a:sym typeface="IBM Plex Sans Italics"/>
            </a:endParaRPr>
          </a:p>
        </p:txBody>
      </p:sp>
      <p:sp>
        <p:nvSpPr>
          <p:cNvPr id="6" name="Freeform 6"/>
          <p:cNvSpPr/>
          <p:nvPr/>
        </p:nvSpPr>
        <p:spPr>
          <a:xfrm>
            <a:off x="15613046" y="650244"/>
            <a:ext cx="1825149" cy="997488"/>
          </a:xfrm>
          <a:custGeom>
            <a:avLst/>
            <a:gdLst/>
            <a:ahLst/>
            <a:cxnLst/>
            <a:rect l="l" t="t" r="r" b="b"/>
            <a:pathLst>
              <a:path w="1825149" h="997488">
                <a:moveTo>
                  <a:pt x="0" y="0"/>
                </a:moveTo>
                <a:lnTo>
                  <a:pt x="1825149" y="0"/>
                </a:lnTo>
                <a:lnTo>
                  <a:pt x="1825149" y="997488"/>
                </a:lnTo>
                <a:lnTo>
                  <a:pt x="0" y="997488"/>
                </a:lnTo>
                <a:lnTo>
                  <a:pt x="0" y="0"/>
                </a:lnTo>
                <a:close/>
              </a:path>
            </a:pathLst>
          </a:custGeom>
          <a:blipFill>
            <a:blip r:embed="rId3"/>
            <a:stretch>
              <a:fillRect/>
            </a:stretch>
          </a:blipFill>
        </p:spPr>
        <p:txBody>
          <a:bodyPr/>
          <a:lstStyle/>
          <a:p>
            <a:endParaRPr lang="fr-FR"/>
          </a:p>
        </p:txBody>
      </p:sp>
      <p:sp>
        <p:nvSpPr>
          <p:cNvPr id="7" name="TextBox 7"/>
          <p:cNvSpPr txBox="1"/>
          <p:nvPr/>
        </p:nvSpPr>
        <p:spPr>
          <a:xfrm>
            <a:off x="11116339" y="8586457"/>
            <a:ext cx="6466607" cy="935355"/>
          </a:xfrm>
          <a:prstGeom prst="rect">
            <a:avLst/>
          </a:prstGeom>
        </p:spPr>
        <p:txBody>
          <a:bodyPr lIns="0" tIns="0" rIns="0" bIns="0" rtlCol="0" anchor="t">
            <a:spAutoFit/>
          </a:bodyPr>
          <a:lstStyle/>
          <a:p>
            <a:pPr algn="l">
              <a:lnSpc>
                <a:spcPts val="2520"/>
              </a:lnSpc>
              <a:spcBef>
                <a:spcPct val="0"/>
              </a:spcBef>
            </a:pPr>
            <a:r>
              <a:rPr lang="en-US" sz="1800">
                <a:solidFill>
                  <a:srgbClr val="000000"/>
                </a:solidFill>
                <a:latin typeface="IBM Plex Sans"/>
                <a:ea typeface="IBM Plex Sans"/>
                <a:cs typeface="IBM Plex Sans"/>
                <a:sym typeface="IBM Plex Sans"/>
              </a:rPr>
              <a:t>En cas de besoin, n’hésitez pas à contacter l’ Apel du diocèse de Cambrai   à l’adresse suivante : permanent@apeldiocesecambrai.fr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669794" y="529956"/>
            <a:ext cx="3694961" cy="2019385"/>
          </a:xfrm>
          <a:custGeom>
            <a:avLst/>
            <a:gdLst/>
            <a:ahLst/>
            <a:cxnLst/>
            <a:rect l="l" t="t" r="r" b="b"/>
            <a:pathLst>
              <a:path w="3694961" h="2019385">
                <a:moveTo>
                  <a:pt x="0" y="0"/>
                </a:moveTo>
                <a:lnTo>
                  <a:pt x="3694961" y="0"/>
                </a:lnTo>
                <a:lnTo>
                  <a:pt x="3694961" y="2019385"/>
                </a:lnTo>
                <a:lnTo>
                  <a:pt x="0" y="2019385"/>
                </a:lnTo>
                <a:lnTo>
                  <a:pt x="0" y="0"/>
                </a:lnTo>
                <a:close/>
              </a:path>
            </a:pathLst>
          </a:custGeom>
          <a:blipFill>
            <a:blip r:embed="rId2"/>
            <a:stretch>
              <a:fillRect/>
            </a:stretch>
          </a:blipFill>
        </p:spPr>
        <p:txBody>
          <a:bodyPr/>
          <a:lstStyle/>
          <a:p>
            <a:endParaRPr lang="fr-FR"/>
          </a:p>
        </p:txBody>
      </p:sp>
      <p:sp>
        <p:nvSpPr>
          <p:cNvPr id="3" name="Freeform 3"/>
          <p:cNvSpPr/>
          <p:nvPr/>
        </p:nvSpPr>
        <p:spPr>
          <a:xfrm>
            <a:off x="15332135" y="8816059"/>
            <a:ext cx="1927165" cy="884482"/>
          </a:xfrm>
          <a:custGeom>
            <a:avLst/>
            <a:gdLst/>
            <a:ahLst/>
            <a:cxnLst/>
            <a:rect l="l" t="t" r="r" b="b"/>
            <a:pathLst>
              <a:path w="1927165" h="884482">
                <a:moveTo>
                  <a:pt x="0" y="0"/>
                </a:moveTo>
                <a:lnTo>
                  <a:pt x="1927165" y="0"/>
                </a:lnTo>
                <a:lnTo>
                  <a:pt x="1927165" y="884482"/>
                </a:lnTo>
                <a:lnTo>
                  <a:pt x="0" y="884482"/>
                </a:lnTo>
                <a:lnTo>
                  <a:pt x="0" y="0"/>
                </a:lnTo>
                <a:close/>
              </a:path>
            </a:pathLst>
          </a:custGeom>
          <a:blipFill>
            <a:blip r:embed="rId3"/>
            <a:stretch>
              <a:fillRect/>
            </a:stretch>
          </a:blipFill>
        </p:spPr>
        <p:txBody>
          <a:bodyPr/>
          <a:lstStyle/>
          <a:p>
            <a:endParaRPr lang="fr-FR"/>
          </a:p>
        </p:txBody>
      </p:sp>
      <p:grpSp>
        <p:nvGrpSpPr>
          <p:cNvPr id="4" name="Group 4"/>
          <p:cNvGrpSpPr/>
          <p:nvPr/>
        </p:nvGrpSpPr>
        <p:grpSpPr>
          <a:xfrm>
            <a:off x="14794629" y="2122208"/>
            <a:ext cx="4005090" cy="427134"/>
            <a:chOff x="0" y="0"/>
            <a:chExt cx="1054838" cy="112496"/>
          </a:xfrm>
        </p:grpSpPr>
        <p:sp>
          <p:nvSpPr>
            <p:cNvPr id="5" name="Freeform 5"/>
            <p:cNvSpPr/>
            <p:nvPr/>
          </p:nvSpPr>
          <p:spPr>
            <a:xfrm>
              <a:off x="0" y="0"/>
              <a:ext cx="1054838" cy="112496"/>
            </a:xfrm>
            <a:custGeom>
              <a:avLst/>
              <a:gdLst/>
              <a:ahLst/>
              <a:cxnLst/>
              <a:rect l="l" t="t" r="r" b="b"/>
              <a:pathLst>
                <a:path w="1054838" h="112496">
                  <a:moveTo>
                    <a:pt x="851638" y="0"/>
                  </a:moveTo>
                  <a:cubicBezTo>
                    <a:pt x="963863" y="0"/>
                    <a:pt x="1054838" y="25183"/>
                    <a:pt x="1054838" y="56248"/>
                  </a:cubicBezTo>
                  <a:cubicBezTo>
                    <a:pt x="1054838" y="87313"/>
                    <a:pt x="963863" y="112496"/>
                    <a:pt x="851638" y="112496"/>
                  </a:cubicBezTo>
                  <a:lnTo>
                    <a:pt x="203200" y="112496"/>
                  </a:lnTo>
                  <a:cubicBezTo>
                    <a:pt x="90976" y="112496"/>
                    <a:pt x="0" y="87313"/>
                    <a:pt x="0" y="56248"/>
                  </a:cubicBezTo>
                  <a:cubicBezTo>
                    <a:pt x="0" y="25183"/>
                    <a:pt x="90976" y="0"/>
                    <a:pt x="203200" y="0"/>
                  </a:cubicBezTo>
                  <a:close/>
                </a:path>
              </a:pathLst>
            </a:custGeom>
            <a:solidFill>
              <a:srgbClr val="FFFFFF"/>
            </a:solidFill>
          </p:spPr>
          <p:txBody>
            <a:bodyPr/>
            <a:lstStyle/>
            <a:p>
              <a:endParaRPr lang="fr-FR"/>
            </a:p>
          </p:txBody>
        </p:sp>
        <p:sp>
          <p:nvSpPr>
            <p:cNvPr id="6" name="TextBox 6"/>
            <p:cNvSpPr txBox="1"/>
            <p:nvPr/>
          </p:nvSpPr>
          <p:spPr>
            <a:xfrm>
              <a:off x="0" y="-57150"/>
              <a:ext cx="1054838" cy="169646"/>
            </a:xfrm>
            <a:prstGeom prst="rect">
              <a:avLst/>
            </a:prstGeom>
          </p:spPr>
          <p:txBody>
            <a:bodyPr lIns="50800" tIns="50800" rIns="50800" bIns="50800" rtlCol="0" anchor="ctr"/>
            <a:lstStyle/>
            <a:p>
              <a:pPr algn="ctr">
                <a:lnSpc>
                  <a:spcPts val="3543"/>
                </a:lnSpc>
              </a:pPr>
              <a:endParaRPr/>
            </a:p>
          </p:txBody>
        </p:sp>
      </p:grpSp>
      <p:grpSp>
        <p:nvGrpSpPr>
          <p:cNvPr id="7" name="Group 7"/>
          <p:cNvGrpSpPr/>
          <p:nvPr/>
        </p:nvGrpSpPr>
        <p:grpSpPr>
          <a:xfrm>
            <a:off x="593653" y="464284"/>
            <a:ext cx="2085058" cy="2085058"/>
            <a:chOff x="0" y="0"/>
            <a:chExt cx="549151" cy="549151"/>
          </a:xfrm>
        </p:grpSpPr>
        <p:sp>
          <p:nvSpPr>
            <p:cNvPr id="8" name="Freeform 8"/>
            <p:cNvSpPr/>
            <p:nvPr/>
          </p:nvSpPr>
          <p:spPr>
            <a:xfrm>
              <a:off x="0" y="0"/>
              <a:ext cx="549151" cy="549151"/>
            </a:xfrm>
            <a:custGeom>
              <a:avLst/>
              <a:gdLst/>
              <a:ahLst/>
              <a:cxnLst/>
              <a:rect l="l" t="t" r="r" b="b"/>
              <a:pathLst>
                <a:path w="549151" h="549151">
                  <a:moveTo>
                    <a:pt x="0" y="0"/>
                  </a:moveTo>
                  <a:lnTo>
                    <a:pt x="549151" y="0"/>
                  </a:lnTo>
                  <a:lnTo>
                    <a:pt x="549151" y="549151"/>
                  </a:lnTo>
                  <a:lnTo>
                    <a:pt x="0" y="549151"/>
                  </a:lnTo>
                  <a:close/>
                </a:path>
              </a:pathLst>
            </a:custGeom>
            <a:solidFill>
              <a:srgbClr val="32B0AB"/>
            </a:solidFill>
          </p:spPr>
          <p:txBody>
            <a:bodyPr/>
            <a:lstStyle/>
            <a:p>
              <a:endParaRPr lang="fr-FR"/>
            </a:p>
          </p:txBody>
        </p:sp>
        <p:sp>
          <p:nvSpPr>
            <p:cNvPr id="9" name="TextBox 9"/>
            <p:cNvSpPr txBox="1"/>
            <p:nvPr/>
          </p:nvSpPr>
          <p:spPr>
            <a:xfrm>
              <a:off x="0" y="-28575"/>
              <a:ext cx="549151" cy="577726"/>
            </a:xfrm>
            <a:prstGeom prst="rect">
              <a:avLst/>
            </a:prstGeom>
          </p:spPr>
          <p:txBody>
            <a:bodyPr lIns="50800" tIns="50800" rIns="50800" bIns="50800" rtlCol="0" anchor="ctr"/>
            <a:lstStyle/>
            <a:p>
              <a:pPr algn="ctr">
                <a:lnSpc>
                  <a:spcPts val="2003"/>
                </a:lnSpc>
              </a:pPr>
              <a:r>
                <a:rPr lang="en-US" sz="1430" b="1">
                  <a:solidFill>
                    <a:srgbClr val="FFFFFF"/>
                  </a:solidFill>
                  <a:latin typeface="Canva Sans Bold"/>
                  <a:ea typeface="Canva Sans Bold"/>
                  <a:cs typeface="Canva Sans Bold"/>
                  <a:sym typeface="Canva Sans Bold"/>
                </a:rPr>
                <a:t>Logo</a:t>
              </a:r>
            </a:p>
            <a:p>
              <a:pPr algn="ctr">
                <a:lnSpc>
                  <a:spcPts val="2003"/>
                </a:lnSpc>
              </a:pPr>
              <a:r>
                <a:rPr lang="en-US" sz="1430" b="1">
                  <a:solidFill>
                    <a:srgbClr val="FFFFFF"/>
                  </a:solidFill>
                  <a:latin typeface="Canva Sans Bold"/>
                  <a:ea typeface="Canva Sans Bold"/>
                  <a:cs typeface="Canva Sans Bold"/>
                  <a:sym typeface="Canva Sans Bold"/>
                </a:rPr>
                <a:t>de l’établissement</a:t>
              </a:r>
            </a:p>
          </p:txBody>
        </p:sp>
      </p:grpSp>
      <p:sp>
        <p:nvSpPr>
          <p:cNvPr id="10" name="TextBox 10"/>
          <p:cNvSpPr txBox="1"/>
          <p:nvPr/>
        </p:nvSpPr>
        <p:spPr>
          <a:xfrm>
            <a:off x="4851871" y="4418403"/>
            <a:ext cx="9798637" cy="1962640"/>
          </a:xfrm>
          <a:prstGeom prst="rect">
            <a:avLst/>
          </a:prstGeom>
        </p:spPr>
        <p:txBody>
          <a:bodyPr lIns="0" tIns="0" rIns="0" bIns="0" rtlCol="0" anchor="t">
            <a:spAutoFit/>
          </a:bodyPr>
          <a:lstStyle/>
          <a:p>
            <a:pPr algn="ctr">
              <a:lnSpc>
                <a:spcPts val="5222"/>
              </a:lnSpc>
            </a:pPr>
            <a:r>
              <a:rPr lang="en-US" sz="3730" b="1">
                <a:solidFill>
                  <a:srgbClr val="000000"/>
                </a:solidFill>
                <a:latin typeface="Canva Sans Bold"/>
                <a:ea typeface="Canva Sans Bold"/>
                <a:cs typeface="Canva Sans Bold"/>
                <a:sym typeface="Canva Sans Bold"/>
              </a:rPr>
              <a:t>Bienvenue à l’Assemblée Générale</a:t>
            </a:r>
          </a:p>
          <a:p>
            <a:pPr algn="ctr">
              <a:lnSpc>
                <a:spcPts val="5222"/>
              </a:lnSpc>
            </a:pPr>
            <a:r>
              <a:rPr lang="en-US" sz="3730" b="1">
                <a:solidFill>
                  <a:srgbClr val="000000"/>
                </a:solidFill>
                <a:latin typeface="Canva Sans Bold"/>
                <a:ea typeface="Canva Sans Bold"/>
                <a:cs typeface="Canva Sans Bold"/>
                <a:sym typeface="Canva Sans Bold"/>
              </a:rPr>
              <a:t>de l’Apel</a:t>
            </a:r>
          </a:p>
          <a:p>
            <a:pPr algn="ctr">
              <a:lnSpc>
                <a:spcPts val="5222"/>
              </a:lnSpc>
              <a:spcBef>
                <a:spcPct val="0"/>
              </a:spcBef>
            </a:pPr>
            <a:r>
              <a:rPr lang="en-US" sz="3730" b="1">
                <a:solidFill>
                  <a:srgbClr val="CD0F81"/>
                </a:solidFill>
                <a:latin typeface="Canva Sans Bold"/>
                <a:ea typeface="Canva Sans Bold"/>
                <a:cs typeface="Canva Sans Bold"/>
                <a:sym typeface="Canva Sans Bold"/>
              </a:rPr>
              <a:t>Nom de l’établissement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32135" y="8816059"/>
            <a:ext cx="1927165" cy="884482"/>
          </a:xfrm>
          <a:custGeom>
            <a:avLst/>
            <a:gdLst/>
            <a:ahLst/>
            <a:cxnLst/>
            <a:rect l="l" t="t" r="r" b="b"/>
            <a:pathLst>
              <a:path w="1927165" h="884482">
                <a:moveTo>
                  <a:pt x="0" y="0"/>
                </a:moveTo>
                <a:lnTo>
                  <a:pt x="1927165" y="0"/>
                </a:lnTo>
                <a:lnTo>
                  <a:pt x="1927165" y="884482"/>
                </a:lnTo>
                <a:lnTo>
                  <a:pt x="0" y="884482"/>
                </a:lnTo>
                <a:lnTo>
                  <a:pt x="0" y="0"/>
                </a:lnTo>
                <a:close/>
              </a:path>
            </a:pathLst>
          </a:custGeom>
          <a:blipFill>
            <a:blip r:embed="rId2"/>
            <a:stretch>
              <a:fillRect/>
            </a:stretch>
          </a:blipFill>
        </p:spPr>
        <p:txBody>
          <a:bodyPr/>
          <a:lstStyle/>
          <a:p>
            <a:endParaRPr lang="fr-FR"/>
          </a:p>
        </p:txBody>
      </p:sp>
      <p:grpSp>
        <p:nvGrpSpPr>
          <p:cNvPr id="3" name="Group 3"/>
          <p:cNvGrpSpPr/>
          <p:nvPr/>
        </p:nvGrpSpPr>
        <p:grpSpPr>
          <a:xfrm>
            <a:off x="14330817" y="529956"/>
            <a:ext cx="5129925" cy="2019385"/>
            <a:chOff x="0" y="0"/>
            <a:chExt cx="6839901" cy="2692514"/>
          </a:xfrm>
        </p:grpSpPr>
        <p:sp>
          <p:nvSpPr>
            <p:cNvPr id="4" name="Freeform 4"/>
            <p:cNvSpPr/>
            <p:nvPr/>
          </p:nvSpPr>
          <p:spPr>
            <a:xfrm>
              <a:off x="0" y="0"/>
              <a:ext cx="4926615" cy="2692514"/>
            </a:xfrm>
            <a:custGeom>
              <a:avLst/>
              <a:gdLst/>
              <a:ahLst/>
              <a:cxnLst/>
              <a:rect l="l" t="t" r="r" b="b"/>
              <a:pathLst>
                <a:path w="4926615" h="2692514">
                  <a:moveTo>
                    <a:pt x="0" y="0"/>
                  </a:moveTo>
                  <a:lnTo>
                    <a:pt x="4926615" y="0"/>
                  </a:lnTo>
                  <a:lnTo>
                    <a:pt x="4926615" y="2692514"/>
                  </a:lnTo>
                  <a:lnTo>
                    <a:pt x="0" y="2692514"/>
                  </a:lnTo>
                  <a:lnTo>
                    <a:pt x="0" y="0"/>
                  </a:lnTo>
                  <a:close/>
                </a:path>
              </a:pathLst>
            </a:custGeom>
            <a:blipFill>
              <a:blip r:embed="rId3"/>
              <a:stretch>
                <a:fillRect/>
              </a:stretch>
            </a:blipFill>
          </p:spPr>
          <p:txBody>
            <a:bodyPr/>
            <a:lstStyle/>
            <a:p>
              <a:endParaRPr lang="fr-FR"/>
            </a:p>
          </p:txBody>
        </p:sp>
        <p:grpSp>
          <p:nvGrpSpPr>
            <p:cNvPr id="5" name="Group 5"/>
            <p:cNvGrpSpPr/>
            <p:nvPr/>
          </p:nvGrpSpPr>
          <p:grpSpPr>
            <a:xfrm>
              <a:off x="1499781" y="2123002"/>
              <a:ext cx="5340120" cy="569512"/>
              <a:chOff x="0" y="0"/>
              <a:chExt cx="1054838" cy="112496"/>
            </a:xfrm>
          </p:grpSpPr>
          <p:sp>
            <p:nvSpPr>
              <p:cNvPr id="6" name="Freeform 6"/>
              <p:cNvSpPr/>
              <p:nvPr/>
            </p:nvSpPr>
            <p:spPr>
              <a:xfrm>
                <a:off x="0" y="0"/>
                <a:ext cx="1054838" cy="112496"/>
              </a:xfrm>
              <a:custGeom>
                <a:avLst/>
                <a:gdLst/>
                <a:ahLst/>
                <a:cxnLst/>
                <a:rect l="l" t="t" r="r" b="b"/>
                <a:pathLst>
                  <a:path w="1054838" h="112496">
                    <a:moveTo>
                      <a:pt x="851638" y="0"/>
                    </a:moveTo>
                    <a:cubicBezTo>
                      <a:pt x="963863" y="0"/>
                      <a:pt x="1054838" y="25183"/>
                      <a:pt x="1054838" y="56248"/>
                    </a:cubicBezTo>
                    <a:cubicBezTo>
                      <a:pt x="1054838" y="87313"/>
                      <a:pt x="963863" y="112496"/>
                      <a:pt x="851638" y="112496"/>
                    </a:cubicBezTo>
                    <a:lnTo>
                      <a:pt x="203200" y="112496"/>
                    </a:lnTo>
                    <a:cubicBezTo>
                      <a:pt x="90976" y="112496"/>
                      <a:pt x="0" y="87313"/>
                      <a:pt x="0" y="56248"/>
                    </a:cubicBezTo>
                    <a:cubicBezTo>
                      <a:pt x="0" y="25183"/>
                      <a:pt x="90976" y="0"/>
                      <a:pt x="203200" y="0"/>
                    </a:cubicBezTo>
                    <a:close/>
                  </a:path>
                </a:pathLst>
              </a:custGeom>
              <a:solidFill>
                <a:srgbClr val="FFFFFF"/>
              </a:solidFill>
            </p:spPr>
            <p:txBody>
              <a:bodyPr/>
              <a:lstStyle/>
              <a:p>
                <a:endParaRPr lang="fr-FR"/>
              </a:p>
            </p:txBody>
          </p:sp>
          <p:sp>
            <p:nvSpPr>
              <p:cNvPr id="7" name="TextBox 7"/>
              <p:cNvSpPr txBox="1"/>
              <p:nvPr/>
            </p:nvSpPr>
            <p:spPr>
              <a:xfrm>
                <a:off x="0" y="-57150"/>
                <a:ext cx="1054838" cy="169646"/>
              </a:xfrm>
              <a:prstGeom prst="rect">
                <a:avLst/>
              </a:prstGeom>
            </p:spPr>
            <p:txBody>
              <a:bodyPr lIns="50800" tIns="50800" rIns="50800" bIns="50800" rtlCol="0" anchor="ctr"/>
              <a:lstStyle/>
              <a:p>
                <a:pPr algn="ctr">
                  <a:lnSpc>
                    <a:spcPts val="3543"/>
                  </a:lnSpc>
                </a:pPr>
                <a:endParaRPr/>
              </a:p>
            </p:txBody>
          </p:sp>
        </p:grpSp>
      </p:grpSp>
      <p:grpSp>
        <p:nvGrpSpPr>
          <p:cNvPr id="8" name="Group 8"/>
          <p:cNvGrpSpPr/>
          <p:nvPr/>
        </p:nvGrpSpPr>
        <p:grpSpPr>
          <a:xfrm>
            <a:off x="593653" y="464284"/>
            <a:ext cx="2085058" cy="2085058"/>
            <a:chOff x="0" y="0"/>
            <a:chExt cx="549151" cy="549151"/>
          </a:xfrm>
        </p:grpSpPr>
        <p:sp>
          <p:nvSpPr>
            <p:cNvPr id="9" name="Freeform 9"/>
            <p:cNvSpPr/>
            <p:nvPr/>
          </p:nvSpPr>
          <p:spPr>
            <a:xfrm>
              <a:off x="0" y="0"/>
              <a:ext cx="549151" cy="549151"/>
            </a:xfrm>
            <a:custGeom>
              <a:avLst/>
              <a:gdLst/>
              <a:ahLst/>
              <a:cxnLst/>
              <a:rect l="l" t="t" r="r" b="b"/>
              <a:pathLst>
                <a:path w="549151" h="549151">
                  <a:moveTo>
                    <a:pt x="0" y="0"/>
                  </a:moveTo>
                  <a:lnTo>
                    <a:pt x="549151" y="0"/>
                  </a:lnTo>
                  <a:lnTo>
                    <a:pt x="549151" y="549151"/>
                  </a:lnTo>
                  <a:lnTo>
                    <a:pt x="0" y="549151"/>
                  </a:lnTo>
                  <a:close/>
                </a:path>
              </a:pathLst>
            </a:custGeom>
            <a:solidFill>
              <a:srgbClr val="32B0AB"/>
            </a:solidFill>
          </p:spPr>
          <p:txBody>
            <a:bodyPr/>
            <a:lstStyle/>
            <a:p>
              <a:endParaRPr lang="fr-FR"/>
            </a:p>
          </p:txBody>
        </p:sp>
        <p:sp>
          <p:nvSpPr>
            <p:cNvPr id="10" name="TextBox 10"/>
            <p:cNvSpPr txBox="1"/>
            <p:nvPr/>
          </p:nvSpPr>
          <p:spPr>
            <a:xfrm>
              <a:off x="0" y="-28575"/>
              <a:ext cx="549151" cy="577726"/>
            </a:xfrm>
            <a:prstGeom prst="rect">
              <a:avLst/>
            </a:prstGeom>
          </p:spPr>
          <p:txBody>
            <a:bodyPr lIns="50800" tIns="50800" rIns="50800" bIns="50800" rtlCol="0" anchor="ctr"/>
            <a:lstStyle/>
            <a:p>
              <a:pPr algn="ctr">
                <a:lnSpc>
                  <a:spcPts val="2003"/>
                </a:lnSpc>
              </a:pPr>
              <a:r>
                <a:rPr lang="en-US" sz="1430" b="1">
                  <a:solidFill>
                    <a:srgbClr val="FFFFFF"/>
                  </a:solidFill>
                  <a:latin typeface="Canva Sans Bold"/>
                  <a:ea typeface="Canva Sans Bold"/>
                  <a:cs typeface="Canva Sans Bold"/>
                  <a:sym typeface="Canva Sans Bold"/>
                </a:rPr>
                <a:t>Logo</a:t>
              </a:r>
            </a:p>
            <a:p>
              <a:pPr algn="ctr">
                <a:lnSpc>
                  <a:spcPts val="2003"/>
                </a:lnSpc>
              </a:pPr>
              <a:r>
                <a:rPr lang="en-US" sz="1430" b="1">
                  <a:solidFill>
                    <a:srgbClr val="FFFFFF"/>
                  </a:solidFill>
                  <a:latin typeface="Canva Sans Bold"/>
                  <a:ea typeface="Canva Sans Bold"/>
                  <a:cs typeface="Canva Sans Bold"/>
                  <a:sym typeface="Canva Sans Bold"/>
                </a:rPr>
                <a:t>de l’établissement</a:t>
              </a:r>
            </a:p>
          </p:txBody>
        </p:sp>
      </p:grpSp>
      <p:sp>
        <p:nvSpPr>
          <p:cNvPr id="11" name="TextBox 11"/>
          <p:cNvSpPr txBox="1"/>
          <p:nvPr/>
        </p:nvSpPr>
        <p:spPr>
          <a:xfrm>
            <a:off x="3329848" y="2535945"/>
            <a:ext cx="12965870" cy="5639907"/>
          </a:xfrm>
          <a:prstGeom prst="rect">
            <a:avLst/>
          </a:prstGeom>
        </p:spPr>
        <p:txBody>
          <a:bodyPr lIns="0" tIns="0" rIns="0" bIns="0" rtlCol="0" anchor="t">
            <a:spAutoFit/>
          </a:bodyPr>
          <a:lstStyle/>
          <a:p>
            <a:pPr algn="l">
              <a:lnSpc>
                <a:spcPts val="4943"/>
              </a:lnSpc>
            </a:pPr>
            <a:r>
              <a:rPr lang="en-US" sz="2130" b="1">
                <a:solidFill>
                  <a:srgbClr val="000000"/>
                </a:solidFill>
                <a:latin typeface="Canva Sans Bold"/>
                <a:ea typeface="Canva Sans Bold"/>
                <a:cs typeface="Canva Sans Bold"/>
                <a:sym typeface="Canva Sans Bold"/>
              </a:rPr>
              <a:t>Mots d’accueil</a:t>
            </a:r>
          </a:p>
          <a:p>
            <a:pPr algn="l">
              <a:lnSpc>
                <a:spcPts val="4943"/>
              </a:lnSpc>
            </a:pPr>
            <a:r>
              <a:rPr lang="en-US" sz="2130" b="1">
                <a:solidFill>
                  <a:srgbClr val="000000"/>
                </a:solidFill>
                <a:latin typeface="Canva Sans Bold"/>
                <a:ea typeface="Canva Sans Bold"/>
                <a:cs typeface="Canva Sans Bold"/>
                <a:sym typeface="Canva Sans Bold"/>
              </a:rPr>
              <a:t>Quelques mots sur le mouvement des Apel</a:t>
            </a:r>
          </a:p>
          <a:p>
            <a:pPr algn="l">
              <a:lnSpc>
                <a:spcPts val="4943"/>
              </a:lnSpc>
            </a:pPr>
            <a:r>
              <a:rPr lang="en-US" sz="2130" b="1">
                <a:solidFill>
                  <a:srgbClr val="000000"/>
                </a:solidFill>
                <a:latin typeface="Canva Sans Bold"/>
                <a:ea typeface="Canva Sans Bold"/>
                <a:cs typeface="Canva Sans Bold"/>
                <a:sym typeface="Canva Sans Bold"/>
              </a:rPr>
              <a:t>L’activité de l’Apel de notre établissement</a:t>
            </a:r>
          </a:p>
          <a:p>
            <a:pPr algn="l">
              <a:lnSpc>
                <a:spcPts val="4943"/>
              </a:lnSpc>
            </a:pPr>
            <a:r>
              <a:rPr lang="en-US" sz="2130" b="1">
                <a:solidFill>
                  <a:srgbClr val="000000"/>
                </a:solidFill>
                <a:latin typeface="Canva Sans Bold"/>
                <a:ea typeface="Canva Sans Bold"/>
                <a:cs typeface="Canva Sans Bold"/>
                <a:sym typeface="Canva Sans Bold"/>
              </a:rPr>
              <a:t>Les orientations de l’année</a:t>
            </a:r>
          </a:p>
          <a:p>
            <a:pPr algn="l">
              <a:lnSpc>
                <a:spcPts val="4943"/>
              </a:lnSpc>
            </a:pPr>
            <a:r>
              <a:rPr lang="en-US" sz="2130" b="1">
                <a:solidFill>
                  <a:srgbClr val="000000"/>
                </a:solidFill>
                <a:latin typeface="Canva Sans Bold"/>
                <a:ea typeface="Canva Sans Bold"/>
                <a:cs typeface="Canva Sans Bold"/>
                <a:sym typeface="Canva Sans Bold"/>
              </a:rPr>
              <a:t>Rapport financier</a:t>
            </a:r>
          </a:p>
          <a:p>
            <a:pPr algn="l">
              <a:lnSpc>
                <a:spcPts val="4943"/>
              </a:lnSpc>
            </a:pPr>
            <a:r>
              <a:rPr lang="en-US" sz="2130" b="1">
                <a:solidFill>
                  <a:srgbClr val="000000"/>
                </a:solidFill>
                <a:latin typeface="Canva Sans Bold"/>
                <a:ea typeface="Canva Sans Bold"/>
                <a:cs typeface="Canva Sans Bold"/>
                <a:sym typeface="Canva Sans Bold"/>
              </a:rPr>
              <a:t>Montant de la cotisation</a:t>
            </a:r>
          </a:p>
          <a:p>
            <a:pPr algn="l">
              <a:lnSpc>
                <a:spcPts val="4943"/>
              </a:lnSpc>
            </a:pPr>
            <a:r>
              <a:rPr lang="en-US" sz="2130" b="1">
                <a:solidFill>
                  <a:srgbClr val="000000"/>
                </a:solidFill>
                <a:latin typeface="Canva Sans Bold"/>
                <a:ea typeface="Canva Sans Bold"/>
                <a:cs typeface="Canva Sans Bold"/>
                <a:sym typeface="Canva Sans Bold"/>
              </a:rPr>
              <a:t>Vote des délibérations statutaires</a:t>
            </a:r>
          </a:p>
          <a:p>
            <a:pPr algn="l">
              <a:lnSpc>
                <a:spcPts val="4943"/>
              </a:lnSpc>
            </a:pPr>
            <a:r>
              <a:rPr lang="en-US" sz="2130" b="1">
                <a:solidFill>
                  <a:srgbClr val="000000"/>
                </a:solidFill>
                <a:latin typeface="Canva Sans Bold"/>
                <a:ea typeface="Canva Sans Bold"/>
                <a:cs typeface="Canva Sans Bold"/>
                <a:sym typeface="Canva Sans Bold"/>
              </a:rPr>
              <a:t>Elections des membres du conseil d’administration</a:t>
            </a:r>
          </a:p>
          <a:p>
            <a:pPr algn="ctr">
              <a:lnSpc>
                <a:spcPts val="5222"/>
              </a:lnSpc>
              <a:spcBef>
                <a:spcPct val="0"/>
              </a:spcBef>
            </a:pPr>
            <a:endParaRPr lang="en-US" sz="2130" b="1">
              <a:solidFill>
                <a:srgbClr val="000000"/>
              </a:solidFill>
              <a:latin typeface="Canva Sans Bold"/>
              <a:ea typeface="Canva Sans Bold"/>
              <a:cs typeface="Canva Sans Bold"/>
              <a:sym typeface="Canva Sans Bold"/>
            </a:endParaRPr>
          </a:p>
        </p:txBody>
      </p:sp>
      <p:sp>
        <p:nvSpPr>
          <p:cNvPr id="12" name="TextBox 12"/>
          <p:cNvSpPr txBox="1"/>
          <p:nvPr/>
        </p:nvSpPr>
        <p:spPr>
          <a:xfrm>
            <a:off x="2678710" y="463281"/>
            <a:ext cx="11652107" cy="613410"/>
          </a:xfrm>
          <a:prstGeom prst="rect">
            <a:avLst/>
          </a:prstGeom>
        </p:spPr>
        <p:txBody>
          <a:bodyPr lIns="0" tIns="0" rIns="0" bIns="0" rtlCol="0" anchor="t">
            <a:spAutoFit/>
          </a:bodyPr>
          <a:lstStyle/>
          <a:p>
            <a:pPr algn="l">
              <a:lnSpc>
                <a:spcPts val="5040"/>
              </a:lnSpc>
              <a:spcBef>
                <a:spcPct val="0"/>
              </a:spcBef>
            </a:pPr>
            <a:r>
              <a:rPr lang="en-US" sz="3600" b="1">
                <a:solidFill>
                  <a:srgbClr val="CD0F81"/>
                </a:solidFill>
                <a:latin typeface="Canva Sans Bold"/>
                <a:ea typeface="Canva Sans Bold"/>
                <a:cs typeface="Canva Sans Bold"/>
                <a:sym typeface="Canva Sans Bold"/>
              </a:rPr>
              <a:t>ORDRE DU JOUR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32135" y="8816059"/>
            <a:ext cx="1927165" cy="884482"/>
          </a:xfrm>
          <a:custGeom>
            <a:avLst/>
            <a:gdLst/>
            <a:ahLst/>
            <a:cxnLst/>
            <a:rect l="l" t="t" r="r" b="b"/>
            <a:pathLst>
              <a:path w="1927165" h="884482">
                <a:moveTo>
                  <a:pt x="0" y="0"/>
                </a:moveTo>
                <a:lnTo>
                  <a:pt x="1927165" y="0"/>
                </a:lnTo>
                <a:lnTo>
                  <a:pt x="1927165" y="884482"/>
                </a:lnTo>
                <a:lnTo>
                  <a:pt x="0" y="884482"/>
                </a:lnTo>
                <a:lnTo>
                  <a:pt x="0" y="0"/>
                </a:lnTo>
                <a:close/>
              </a:path>
            </a:pathLst>
          </a:custGeom>
          <a:blipFill>
            <a:blip r:embed="rId2"/>
            <a:stretch>
              <a:fillRect/>
            </a:stretch>
          </a:blipFill>
        </p:spPr>
        <p:txBody>
          <a:bodyPr/>
          <a:lstStyle/>
          <a:p>
            <a:endParaRPr lang="fr-FR"/>
          </a:p>
        </p:txBody>
      </p:sp>
      <p:grpSp>
        <p:nvGrpSpPr>
          <p:cNvPr id="3" name="Group 3"/>
          <p:cNvGrpSpPr/>
          <p:nvPr/>
        </p:nvGrpSpPr>
        <p:grpSpPr>
          <a:xfrm>
            <a:off x="14330817" y="541775"/>
            <a:ext cx="5129925" cy="2019385"/>
            <a:chOff x="0" y="0"/>
            <a:chExt cx="6839901" cy="2692514"/>
          </a:xfrm>
        </p:grpSpPr>
        <p:sp>
          <p:nvSpPr>
            <p:cNvPr id="4" name="Freeform 4"/>
            <p:cNvSpPr/>
            <p:nvPr/>
          </p:nvSpPr>
          <p:spPr>
            <a:xfrm>
              <a:off x="0" y="0"/>
              <a:ext cx="4926615" cy="2692514"/>
            </a:xfrm>
            <a:custGeom>
              <a:avLst/>
              <a:gdLst/>
              <a:ahLst/>
              <a:cxnLst/>
              <a:rect l="l" t="t" r="r" b="b"/>
              <a:pathLst>
                <a:path w="4926615" h="2692514">
                  <a:moveTo>
                    <a:pt x="0" y="0"/>
                  </a:moveTo>
                  <a:lnTo>
                    <a:pt x="4926615" y="0"/>
                  </a:lnTo>
                  <a:lnTo>
                    <a:pt x="4926615" y="2692514"/>
                  </a:lnTo>
                  <a:lnTo>
                    <a:pt x="0" y="2692514"/>
                  </a:lnTo>
                  <a:lnTo>
                    <a:pt x="0" y="0"/>
                  </a:lnTo>
                  <a:close/>
                </a:path>
              </a:pathLst>
            </a:custGeom>
            <a:blipFill>
              <a:blip r:embed="rId3"/>
              <a:stretch>
                <a:fillRect/>
              </a:stretch>
            </a:blipFill>
          </p:spPr>
          <p:txBody>
            <a:bodyPr/>
            <a:lstStyle/>
            <a:p>
              <a:endParaRPr lang="fr-FR"/>
            </a:p>
          </p:txBody>
        </p:sp>
        <p:grpSp>
          <p:nvGrpSpPr>
            <p:cNvPr id="5" name="Group 5"/>
            <p:cNvGrpSpPr/>
            <p:nvPr/>
          </p:nvGrpSpPr>
          <p:grpSpPr>
            <a:xfrm>
              <a:off x="1499781" y="2123002"/>
              <a:ext cx="5340120" cy="569512"/>
              <a:chOff x="0" y="0"/>
              <a:chExt cx="1054838" cy="112496"/>
            </a:xfrm>
          </p:grpSpPr>
          <p:sp>
            <p:nvSpPr>
              <p:cNvPr id="6" name="Freeform 6"/>
              <p:cNvSpPr/>
              <p:nvPr/>
            </p:nvSpPr>
            <p:spPr>
              <a:xfrm>
                <a:off x="0" y="0"/>
                <a:ext cx="1054838" cy="112496"/>
              </a:xfrm>
              <a:custGeom>
                <a:avLst/>
                <a:gdLst/>
                <a:ahLst/>
                <a:cxnLst/>
                <a:rect l="l" t="t" r="r" b="b"/>
                <a:pathLst>
                  <a:path w="1054838" h="112496">
                    <a:moveTo>
                      <a:pt x="851638" y="0"/>
                    </a:moveTo>
                    <a:cubicBezTo>
                      <a:pt x="963863" y="0"/>
                      <a:pt x="1054838" y="25183"/>
                      <a:pt x="1054838" y="56248"/>
                    </a:cubicBezTo>
                    <a:cubicBezTo>
                      <a:pt x="1054838" y="87313"/>
                      <a:pt x="963863" y="112496"/>
                      <a:pt x="851638" y="112496"/>
                    </a:cubicBezTo>
                    <a:lnTo>
                      <a:pt x="203200" y="112496"/>
                    </a:lnTo>
                    <a:cubicBezTo>
                      <a:pt x="90976" y="112496"/>
                      <a:pt x="0" y="87313"/>
                      <a:pt x="0" y="56248"/>
                    </a:cubicBezTo>
                    <a:cubicBezTo>
                      <a:pt x="0" y="25183"/>
                      <a:pt x="90976" y="0"/>
                      <a:pt x="203200" y="0"/>
                    </a:cubicBezTo>
                    <a:close/>
                  </a:path>
                </a:pathLst>
              </a:custGeom>
              <a:solidFill>
                <a:srgbClr val="FFFFFF"/>
              </a:solidFill>
            </p:spPr>
            <p:txBody>
              <a:bodyPr/>
              <a:lstStyle/>
              <a:p>
                <a:endParaRPr lang="fr-FR"/>
              </a:p>
            </p:txBody>
          </p:sp>
          <p:sp>
            <p:nvSpPr>
              <p:cNvPr id="7" name="TextBox 7"/>
              <p:cNvSpPr txBox="1"/>
              <p:nvPr/>
            </p:nvSpPr>
            <p:spPr>
              <a:xfrm>
                <a:off x="0" y="-57150"/>
                <a:ext cx="1054838" cy="169646"/>
              </a:xfrm>
              <a:prstGeom prst="rect">
                <a:avLst/>
              </a:prstGeom>
            </p:spPr>
            <p:txBody>
              <a:bodyPr lIns="50800" tIns="50800" rIns="50800" bIns="50800" rtlCol="0" anchor="ctr"/>
              <a:lstStyle/>
              <a:p>
                <a:pPr algn="ctr">
                  <a:lnSpc>
                    <a:spcPts val="3543"/>
                  </a:lnSpc>
                </a:pPr>
                <a:endParaRPr/>
              </a:p>
            </p:txBody>
          </p:sp>
        </p:grpSp>
      </p:grpSp>
      <p:grpSp>
        <p:nvGrpSpPr>
          <p:cNvPr id="8" name="Group 8"/>
          <p:cNvGrpSpPr/>
          <p:nvPr/>
        </p:nvGrpSpPr>
        <p:grpSpPr>
          <a:xfrm>
            <a:off x="593653" y="464284"/>
            <a:ext cx="2085058" cy="2085058"/>
            <a:chOff x="0" y="0"/>
            <a:chExt cx="549151" cy="549151"/>
          </a:xfrm>
        </p:grpSpPr>
        <p:sp>
          <p:nvSpPr>
            <p:cNvPr id="9" name="Freeform 9"/>
            <p:cNvSpPr/>
            <p:nvPr/>
          </p:nvSpPr>
          <p:spPr>
            <a:xfrm>
              <a:off x="0" y="0"/>
              <a:ext cx="549151" cy="549151"/>
            </a:xfrm>
            <a:custGeom>
              <a:avLst/>
              <a:gdLst/>
              <a:ahLst/>
              <a:cxnLst/>
              <a:rect l="l" t="t" r="r" b="b"/>
              <a:pathLst>
                <a:path w="549151" h="549151">
                  <a:moveTo>
                    <a:pt x="0" y="0"/>
                  </a:moveTo>
                  <a:lnTo>
                    <a:pt x="549151" y="0"/>
                  </a:lnTo>
                  <a:lnTo>
                    <a:pt x="549151" y="549151"/>
                  </a:lnTo>
                  <a:lnTo>
                    <a:pt x="0" y="549151"/>
                  </a:lnTo>
                  <a:close/>
                </a:path>
              </a:pathLst>
            </a:custGeom>
            <a:solidFill>
              <a:srgbClr val="32B0AB"/>
            </a:solidFill>
          </p:spPr>
          <p:txBody>
            <a:bodyPr/>
            <a:lstStyle/>
            <a:p>
              <a:endParaRPr lang="fr-FR"/>
            </a:p>
          </p:txBody>
        </p:sp>
        <p:sp>
          <p:nvSpPr>
            <p:cNvPr id="10" name="TextBox 10"/>
            <p:cNvSpPr txBox="1"/>
            <p:nvPr/>
          </p:nvSpPr>
          <p:spPr>
            <a:xfrm>
              <a:off x="0" y="-28575"/>
              <a:ext cx="549151" cy="577726"/>
            </a:xfrm>
            <a:prstGeom prst="rect">
              <a:avLst/>
            </a:prstGeom>
          </p:spPr>
          <p:txBody>
            <a:bodyPr lIns="50800" tIns="50800" rIns="50800" bIns="50800" rtlCol="0" anchor="ctr"/>
            <a:lstStyle/>
            <a:p>
              <a:pPr algn="ctr">
                <a:lnSpc>
                  <a:spcPts val="2003"/>
                </a:lnSpc>
              </a:pPr>
              <a:r>
                <a:rPr lang="en-US" sz="1430" b="1">
                  <a:solidFill>
                    <a:srgbClr val="FFFFFF"/>
                  </a:solidFill>
                  <a:latin typeface="Canva Sans Bold"/>
                  <a:ea typeface="Canva Sans Bold"/>
                  <a:cs typeface="Canva Sans Bold"/>
                  <a:sym typeface="Canva Sans Bold"/>
                </a:rPr>
                <a:t>Logo</a:t>
              </a:r>
            </a:p>
            <a:p>
              <a:pPr algn="ctr">
                <a:lnSpc>
                  <a:spcPts val="2003"/>
                </a:lnSpc>
              </a:pPr>
              <a:r>
                <a:rPr lang="en-US" sz="1430" b="1">
                  <a:solidFill>
                    <a:srgbClr val="FFFFFF"/>
                  </a:solidFill>
                  <a:latin typeface="Canva Sans Bold"/>
                  <a:ea typeface="Canva Sans Bold"/>
                  <a:cs typeface="Canva Sans Bold"/>
                  <a:sym typeface="Canva Sans Bold"/>
                </a:rPr>
                <a:t>de l’établissement</a:t>
              </a:r>
            </a:p>
          </p:txBody>
        </p:sp>
      </p:grpSp>
      <p:grpSp>
        <p:nvGrpSpPr>
          <p:cNvPr id="11" name="Group 11"/>
          <p:cNvGrpSpPr/>
          <p:nvPr/>
        </p:nvGrpSpPr>
        <p:grpSpPr>
          <a:xfrm>
            <a:off x="1592444" y="2813777"/>
            <a:ext cx="2172532" cy="1725363"/>
            <a:chOff x="0" y="0"/>
            <a:chExt cx="2896710" cy="2300484"/>
          </a:xfrm>
        </p:grpSpPr>
        <p:sp>
          <p:nvSpPr>
            <p:cNvPr id="12" name="Freeform 12"/>
            <p:cNvSpPr/>
            <p:nvPr/>
          </p:nvSpPr>
          <p:spPr>
            <a:xfrm>
              <a:off x="0" y="0"/>
              <a:ext cx="2896710" cy="2300484"/>
            </a:xfrm>
            <a:custGeom>
              <a:avLst/>
              <a:gdLst/>
              <a:ahLst/>
              <a:cxnLst/>
              <a:rect l="l" t="t" r="r" b="b"/>
              <a:pathLst>
                <a:path w="2896710" h="2300484">
                  <a:moveTo>
                    <a:pt x="0" y="0"/>
                  </a:moveTo>
                  <a:lnTo>
                    <a:pt x="2896710" y="0"/>
                  </a:lnTo>
                  <a:lnTo>
                    <a:pt x="2896710" y="2300484"/>
                  </a:lnTo>
                  <a:lnTo>
                    <a:pt x="0" y="2300484"/>
                  </a:lnTo>
                  <a:lnTo>
                    <a:pt x="0" y="0"/>
                  </a:lnTo>
                  <a:close/>
                </a:path>
              </a:pathLst>
            </a:custGeom>
            <a:blipFill>
              <a:blip r:embed="rId4"/>
              <a:stretch>
                <a:fillRect/>
              </a:stretch>
            </a:blipFill>
          </p:spPr>
          <p:txBody>
            <a:bodyPr/>
            <a:lstStyle/>
            <a:p>
              <a:endParaRPr lang="fr-FR"/>
            </a:p>
          </p:txBody>
        </p:sp>
        <p:sp>
          <p:nvSpPr>
            <p:cNvPr id="13" name="TextBox 13"/>
            <p:cNvSpPr txBox="1"/>
            <p:nvPr/>
          </p:nvSpPr>
          <p:spPr>
            <a:xfrm>
              <a:off x="248970" y="741901"/>
              <a:ext cx="2120702" cy="568343"/>
            </a:xfrm>
            <a:prstGeom prst="rect">
              <a:avLst/>
            </a:prstGeom>
          </p:spPr>
          <p:txBody>
            <a:bodyPr lIns="0" tIns="0" rIns="0" bIns="0" rtlCol="0" anchor="t">
              <a:spAutoFit/>
            </a:bodyPr>
            <a:lstStyle/>
            <a:p>
              <a:pPr algn="ctr">
                <a:lnSpc>
                  <a:spcPts val="3543"/>
                </a:lnSpc>
                <a:spcBef>
                  <a:spcPct val="0"/>
                </a:spcBef>
              </a:pPr>
              <a:r>
                <a:rPr lang="en-US" sz="2530" b="1">
                  <a:solidFill>
                    <a:srgbClr val="FFFFFF"/>
                  </a:solidFill>
                  <a:latin typeface="IBM Plex Sans Bold"/>
                  <a:ea typeface="IBM Plex Sans Bold"/>
                  <a:cs typeface="IBM Plex Sans Bold"/>
                  <a:sym typeface="IBM Plex Sans Bold"/>
                </a:rPr>
                <a:t>Bienvenue</a:t>
              </a:r>
            </a:p>
          </p:txBody>
        </p:sp>
      </p:grpSp>
      <p:sp>
        <p:nvSpPr>
          <p:cNvPr id="14" name="TextBox 14"/>
          <p:cNvSpPr txBox="1"/>
          <p:nvPr/>
        </p:nvSpPr>
        <p:spPr>
          <a:xfrm>
            <a:off x="7481713" y="2766152"/>
            <a:ext cx="10126847" cy="5424660"/>
          </a:xfrm>
          <a:prstGeom prst="rect">
            <a:avLst/>
          </a:prstGeom>
        </p:spPr>
        <p:txBody>
          <a:bodyPr lIns="0" tIns="0" rIns="0" bIns="0" rtlCol="0" anchor="t">
            <a:spAutoFit/>
          </a:bodyPr>
          <a:lstStyle/>
          <a:p>
            <a:pPr algn="ctr">
              <a:lnSpc>
                <a:spcPts val="3683"/>
              </a:lnSpc>
            </a:pPr>
            <a:endParaRPr/>
          </a:p>
          <a:p>
            <a:pPr algn="l">
              <a:lnSpc>
                <a:spcPts val="4943"/>
              </a:lnSpc>
            </a:pPr>
            <a:r>
              <a:rPr lang="en-US" sz="2130" b="1">
                <a:solidFill>
                  <a:srgbClr val="000000"/>
                </a:solidFill>
                <a:latin typeface="Canva Sans Bold"/>
                <a:ea typeface="Canva Sans Bold"/>
                <a:cs typeface="Canva Sans Bold"/>
                <a:sym typeface="Canva Sans Bold"/>
              </a:rPr>
              <a:t>Prénom/nom, président(e)</a:t>
            </a:r>
          </a:p>
          <a:p>
            <a:pPr algn="l">
              <a:lnSpc>
                <a:spcPts val="4943"/>
              </a:lnSpc>
            </a:pPr>
            <a:r>
              <a:rPr lang="en-US" sz="2130" b="1">
                <a:solidFill>
                  <a:srgbClr val="000000"/>
                </a:solidFill>
                <a:latin typeface="Canva Sans Bold"/>
                <a:ea typeface="Canva Sans Bold"/>
                <a:cs typeface="Canva Sans Bold"/>
                <a:sym typeface="Canva Sans Bold"/>
              </a:rPr>
              <a:t>Prénom/nom, chef(ffe) d’établissement</a:t>
            </a:r>
          </a:p>
          <a:p>
            <a:pPr algn="l">
              <a:lnSpc>
                <a:spcPts val="4943"/>
              </a:lnSpc>
            </a:pPr>
            <a:r>
              <a:rPr lang="en-US" sz="2130" b="1">
                <a:solidFill>
                  <a:srgbClr val="000000"/>
                </a:solidFill>
                <a:latin typeface="Canva Sans Bold"/>
                <a:ea typeface="Canva Sans Bold"/>
                <a:cs typeface="Canva Sans Bold"/>
                <a:sym typeface="Canva Sans Bold"/>
              </a:rPr>
              <a:t>Prénom/nom, président(e) de l’Apel départementale, membre de droit (ou son représentant)</a:t>
            </a:r>
          </a:p>
          <a:p>
            <a:pPr algn="l">
              <a:lnSpc>
                <a:spcPts val="4943"/>
              </a:lnSpc>
            </a:pPr>
            <a:r>
              <a:rPr lang="en-US" sz="2130" b="1">
                <a:solidFill>
                  <a:srgbClr val="000000"/>
                </a:solidFill>
                <a:latin typeface="Canva Sans Bold"/>
                <a:ea typeface="Canva Sans Bold"/>
                <a:cs typeface="Canva Sans Bold"/>
                <a:sym typeface="Canva Sans Bold"/>
              </a:rPr>
              <a:t>Prénom/nom, fonction (autre membre de la communauté éducative, s’il y a lieu)</a:t>
            </a:r>
          </a:p>
          <a:p>
            <a:pPr algn="l">
              <a:lnSpc>
                <a:spcPts val="4943"/>
              </a:lnSpc>
            </a:pPr>
            <a:endParaRPr lang="en-US" sz="2130" b="1">
              <a:solidFill>
                <a:srgbClr val="000000"/>
              </a:solidFill>
              <a:latin typeface="Canva Sans Bold"/>
              <a:ea typeface="Canva Sans Bold"/>
              <a:cs typeface="Canva Sans Bold"/>
              <a:sym typeface="Canva Sans Bold"/>
            </a:endParaRPr>
          </a:p>
          <a:p>
            <a:pPr algn="ctr">
              <a:lnSpc>
                <a:spcPts val="5222"/>
              </a:lnSpc>
              <a:spcBef>
                <a:spcPct val="0"/>
              </a:spcBef>
            </a:pPr>
            <a:endParaRPr lang="en-US" sz="2130" b="1">
              <a:solidFill>
                <a:srgbClr val="000000"/>
              </a:solidFill>
              <a:latin typeface="Canva Sans Bold"/>
              <a:ea typeface="Canva Sans Bold"/>
              <a:cs typeface="Canva Sans Bold"/>
              <a:sym typeface="Canva Sans Bold"/>
            </a:endParaRPr>
          </a:p>
        </p:txBody>
      </p:sp>
      <p:sp>
        <p:nvSpPr>
          <p:cNvPr id="15" name="Freeform 15"/>
          <p:cNvSpPr/>
          <p:nvPr/>
        </p:nvSpPr>
        <p:spPr>
          <a:xfrm>
            <a:off x="2547426" y="3315426"/>
            <a:ext cx="4143675" cy="5295432"/>
          </a:xfrm>
          <a:custGeom>
            <a:avLst/>
            <a:gdLst/>
            <a:ahLst/>
            <a:cxnLst/>
            <a:rect l="l" t="t" r="r" b="b"/>
            <a:pathLst>
              <a:path w="4143675" h="5295432">
                <a:moveTo>
                  <a:pt x="0" y="0"/>
                </a:moveTo>
                <a:lnTo>
                  <a:pt x="4143675" y="0"/>
                </a:lnTo>
                <a:lnTo>
                  <a:pt x="4143675" y="5295432"/>
                </a:lnTo>
                <a:lnTo>
                  <a:pt x="0" y="529543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TextBox 16"/>
          <p:cNvSpPr txBox="1"/>
          <p:nvPr/>
        </p:nvSpPr>
        <p:spPr>
          <a:xfrm>
            <a:off x="2678710" y="130909"/>
            <a:ext cx="11652107" cy="2545842"/>
          </a:xfrm>
          <a:prstGeom prst="rect">
            <a:avLst/>
          </a:prstGeom>
        </p:spPr>
        <p:txBody>
          <a:bodyPr lIns="0" tIns="0" rIns="0" bIns="0" rtlCol="0" anchor="t">
            <a:spAutoFit/>
          </a:bodyPr>
          <a:lstStyle/>
          <a:p>
            <a:pPr algn="just">
              <a:lnSpc>
                <a:spcPts val="7308"/>
              </a:lnSpc>
            </a:pPr>
            <a:r>
              <a:rPr lang="en-US" sz="3600" b="1">
                <a:solidFill>
                  <a:srgbClr val="CD0F81"/>
                </a:solidFill>
                <a:latin typeface="IBM Plex Sans Bold"/>
                <a:ea typeface="IBM Plex Sans Bold"/>
                <a:cs typeface="IBM Plex Sans Bold"/>
                <a:sym typeface="IBM Plex Sans Bold"/>
              </a:rPr>
              <a:t>ENSEMBLE, ENGAGÉS AU SEIN </a:t>
            </a:r>
          </a:p>
          <a:p>
            <a:pPr algn="just">
              <a:lnSpc>
                <a:spcPts val="7308"/>
              </a:lnSpc>
            </a:pPr>
            <a:r>
              <a:rPr lang="en-US" sz="3600" b="1">
                <a:solidFill>
                  <a:srgbClr val="CD0F81"/>
                </a:solidFill>
                <a:latin typeface="IBM Plex Sans Bold"/>
                <a:ea typeface="IBM Plex Sans Bold"/>
                <a:cs typeface="IBM Plex Sans Bold"/>
                <a:sym typeface="IBM Plex Sans Bold"/>
              </a:rPr>
              <a:t>DE NOTRE COMMUNAUTÉ ÉDUCATIVE</a:t>
            </a:r>
          </a:p>
          <a:p>
            <a:pPr algn="ctr">
              <a:lnSpc>
                <a:spcPts val="5040"/>
              </a:lnSpc>
              <a:spcBef>
                <a:spcPct val="0"/>
              </a:spcBef>
            </a:pPr>
            <a:endParaRPr lang="en-US" sz="3600" b="1">
              <a:solidFill>
                <a:srgbClr val="CD0F81"/>
              </a:solidFill>
              <a:latin typeface="IBM Plex Sans Bold"/>
              <a:ea typeface="IBM Plex Sans Bold"/>
              <a:cs typeface="IBM Plex Sans Bold"/>
              <a:sym typeface="IBM Plex Sans Bo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32135" y="8816059"/>
            <a:ext cx="1927165" cy="884482"/>
          </a:xfrm>
          <a:custGeom>
            <a:avLst/>
            <a:gdLst/>
            <a:ahLst/>
            <a:cxnLst/>
            <a:rect l="l" t="t" r="r" b="b"/>
            <a:pathLst>
              <a:path w="1927165" h="884482">
                <a:moveTo>
                  <a:pt x="0" y="0"/>
                </a:moveTo>
                <a:lnTo>
                  <a:pt x="1927165" y="0"/>
                </a:lnTo>
                <a:lnTo>
                  <a:pt x="1927165" y="884482"/>
                </a:lnTo>
                <a:lnTo>
                  <a:pt x="0" y="884482"/>
                </a:lnTo>
                <a:lnTo>
                  <a:pt x="0" y="0"/>
                </a:lnTo>
                <a:close/>
              </a:path>
            </a:pathLst>
          </a:custGeom>
          <a:blipFill>
            <a:blip r:embed="rId2"/>
            <a:stretch>
              <a:fillRect/>
            </a:stretch>
          </a:blipFill>
        </p:spPr>
        <p:txBody>
          <a:bodyPr/>
          <a:lstStyle/>
          <a:p>
            <a:endParaRPr lang="fr-FR"/>
          </a:p>
        </p:txBody>
      </p:sp>
      <p:grpSp>
        <p:nvGrpSpPr>
          <p:cNvPr id="3" name="Group 3"/>
          <p:cNvGrpSpPr/>
          <p:nvPr/>
        </p:nvGrpSpPr>
        <p:grpSpPr>
          <a:xfrm>
            <a:off x="14696665" y="464284"/>
            <a:ext cx="4356482" cy="2019385"/>
            <a:chOff x="0" y="0"/>
            <a:chExt cx="5808642" cy="2692514"/>
          </a:xfrm>
        </p:grpSpPr>
        <p:sp>
          <p:nvSpPr>
            <p:cNvPr id="4" name="Freeform 4"/>
            <p:cNvSpPr/>
            <p:nvPr/>
          </p:nvSpPr>
          <p:spPr>
            <a:xfrm>
              <a:off x="0" y="0"/>
              <a:ext cx="4926615" cy="2692514"/>
            </a:xfrm>
            <a:custGeom>
              <a:avLst/>
              <a:gdLst/>
              <a:ahLst/>
              <a:cxnLst/>
              <a:rect l="l" t="t" r="r" b="b"/>
              <a:pathLst>
                <a:path w="4926615" h="2692514">
                  <a:moveTo>
                    <a:pt x="0" y="0"/>
                  </a:moveTo>
                  <a:lnTo>
                    <a:pt x="4926615" y="0"/>
                  </a:lnTo>
                  <a:lnTo>
                    <a:pt x="4926615" y="2692514"/>
                  </a:lnTo>
                  <a:lnTo>
                    <a:pt x="0" y="2692514"/>
                  </a:lnTo>
                  <a:lnTo>
                    <a:pt x="0" y="0"/>
                  </a:lnTo>
                  <a:close/>
                </a:path>
              </a:pathLst>
            </a:custGeom>
            <a:blipFill>
              <a:blip r:embed="rId3"/>
              <a:stretch>
                <a:fillRect/>
              </a:stretch>
            </a:blipFill>
          </p:spPr>
          <p:txBody>
            <a:bodyPr/>
            <a:lstStyle/>
            <a:p>
              <a:endParaRPr lang="fr-FR"/>
            </a:p>
          </p:txBody>
        </p:sp>
        <p:grpSp>
          <p:nvGrpSpPr>
            <p:cNvPr id="5" name="Group 5"/>
            <p:cNvGrpSpPr/>
            <p:nvPr/>
          </p:nvGrpSpPr>
          <p:grpSpPr>
            <a:xfrm>
              <a:off x="1475035" y="2123002"/>
              <a:ext cx="4333607" cy="569512"/>
              <a:chOff x="0" y="0"/>
              <a:chExt cx="856021" cy="112496"/>
            </a:xfrm>
          </p:grpSpPr>
          <p:sp>
            <p:nvSpPr>
              <p:cNvPr id="6" name="Freeform 6"/>
              <p:cNvSpPr/>
              <p:nvPr/>
            </p:nvSpPr>
            <p:spPr>
              <a:xfrm>
                <a:off x="0" y="0"/>
                <a:ext cx="856021" cy="112496"/>
              </a:xfrm>
              <a:custGeom>
                <a:avLst/>
                <a:gdLst/>
                <a:ahLst/>
                <a:cxnLst/>
                <a:rect l="l" t="t" r="r" b="b"/>
                <a:pathLst>
                  <a:path w="856021" h="112496">
                    <a:moveTo>
                      <a:pt x="652821" y="0"/>
                    </a:moveTo>
                    <a:cubicBezTo>
                      <a:pt x="765045" y="0"/>
                      <a:pt x="856021" y="25183"/>
                      <a:pt x="856021" y="56248"/>
                    </a:cubicBezTo>
                    <a:cubicBezTo>
                      <a:pt x="856021" y="87313"/>
                      <a:pt x="765045" y="112496"/>
                      <a:pt x="652821" y="112496"/>
                    </a:cubicBezTo>
                    <a:lnTo>
                      <a:pt x="203200" y="112496"/>
                    </a:lnTo>
                    <a:cubicBezTo>
                      <a:pt x="90976" y="112496"/>
                      <a:pt x="0" y="87313"/>
                      <a:pt x="0" y="56248"/>
                    </a:cubicBezTo>
                    <a:cubicBezTo>
                      <a:pt x="0" y="25183"/>
                      <a:pt x="90976" y="0"/>
                      <a:pt x="203200" y="0"/>
                    </a:cubicBezTo>
                    <a:close/>
                  </a:path>
                </a:pathLst>
              </a:custGeom>
              <a:solidFill>
                <a:srgbClr val="FFFFFF"/>
              </a:solidFill>
            </p:spPr>
            <p:txBody>
              <a:bodyPr/>
              <a:lstStyle/>
              <a:p>
                <a:endParaRPr lang="fr-FR"/>
              </a:p>
            </p:txBody>
          </p:sp>
          <p:sp>
            <p:nvSpPr>
              <p:cNvPr id="7" name="TextBox 7"/>
              <p:cNvSpPr txBox="1"/>
              <p:nvPr/>
            </p:nvSpPr>
            <p:spPr>
              <a:xfrm>
                <a:off x="0" y="-57150"/>
                <a:ext cx="856021" cy="169646"/>
              </a:xfrm>
              <a:prstGeom prst="rect">
                <a:avLst/>
              </a:prstGeom>
            </p:spPr>
            <p:txBody>
              <a:bodyPr lIns="50800" tIns="50800" rIns="50800" bIns="50800" rtlCol="0" anchor="ctr"/>
              <a:lstStyle/>
              <a:p>
                <a:pPr algn="ctr">
                  <a:lnSpc>
                    <a:spcPts val="3543"/>
                  </a:lnSpc>
                </a:pPr>
                <a:endParaRPr/>
              </a:p>
            </p:txBody>
          </p:sp>
        </p:grpSp>
      </p:grpSp>
      <p:grpSp>
        <p:nvGrpSpPr>
          <p:cNvPr id="8" name="Group 8"/>
          <p:cNvGrpSpPr/>
          <p:nvPr/>
        </p:nvGrpSpPr>
        <p:grpSpPr>
          <a:xfrm>
            <a:off x="593653" y="464284"/>
            <a:ext cx="2085058" cy="2085058"/>
            <a:chOff x="0" y="0"/>
            <a:chExt cx="549151" cy="549151"/>
          </a:xfrm>
        </p:grpSpPr>
        <p:sp>
          <p:nvSpPr>
            <p:cNvPr id="9" name="Freeform 9"/>
            <p:cNvSpPr/>
            <p:nvPr/>
          </p:nvSpPr>
          <p:spPr>
            <a:xfrm>
              <a:off x="0" y="0"/>
              <a:ext cx="549151" cy="549151"/>
            </a:xfrm>
            <a:custGeom>
              <a:avLst/>
              <a:gdLst/>
              <a:ahLst/>
              <a:cxnLst/>
              <a:rect l="l" t="t" r="r" b="b"/>
              <a:pathLst>
                <a:path w="549151" h="549151">
                  <a:moveTo>
                    <a:pt x="0" y="0"/>
                  </a:moveTo>
                  <a:lnTo>
                    <a:pt x="549151" y="0"/>
                  </a:lnTo>
                  <a:lnTo>
                    <a:pt x="549151" y="549151"/>
                  </a:lnTo>
                  <a:lnTo>
                    <a:pt x="0" y="549151"/>
                  </a:lnTo>
                  <a:close/>
                </a:path>
              </a:pathLst>
            </a:custGeom>
            <a:solidFill>
              <a:srgbClr val="32B0AB"/>
            </a:solidFill>
          </p:spPr>
          <p:txBody>
            <a:bodyPr/>
            <a:lstStyle/>
            <a:p>
              <a:endParaRPr lang="fr-FR"/>
            </a:p>
          </p:txBody>
        </p:sp>
        <p:sp>
          <p:nvSpPr>
            <p:cNvPr id="10" name="TextBox 10"/>
            <p:cNvSpPr txBox="1"/>
            <p:nvPr/>
          </p:nvSpPr>
          <p:spPr>
            <a:xfrm>
              <a:off x="0" y="-28575"/>
              <a:ext cx="549151" cy="577726"/>
            </a:xfrm>
            <a:prstGeom prst="rect">
              <a:avLst/>
            </a:prstGeom>
          </p:spPr>
          <p:txBody>
            <a:bodyPr lIns="50800" tIns="50800" rIns="50800" bIns="50800" rtlCol="0" anchor="ctr"/>
            <a:lstStyle/>
            <a:p>
              <a:pPr algn="ctr">
                <a:lnSpc>
                  <a:spcPts val="2003"/>
                </a:lnSpc>
              </a:pPr>
              <a:r>
                <a:rPr lang="en-US" sz="1430" b="1">
                  <a:solidFill>
                    <a:srgbClr val="FFFFFF"/>
                  </a:solidFill>
                  <a:latin typeface="Canva Sans Bold"/>
                  <a:ea typeface="Canva Sans Bold"/>
                  <a:cs typeface="Canva Sans Bold"/>
                  <a:sym typeface="Canva Sans Bold"/>
                </a:rPr>
                <a:t>Logo</a:t>
              </a:r>
            </a:p>
            <a:p>
              <a:pPr algn="ctr">
                <a:lnSpc>
                  <a:spcPts val="2003"/>
                </a:lnSpc>
              </a:pPr>
              <a:r>
                <a:rPr lang="en-US" sz="1430" b="1">
                  <a:solidFill>
                    <a:srgbClr val="FFFFFF"/>
                  </a:solidFill>
                  <a:latin typeface="Canva Sans Bold"/>
                  <a:ea typeface="Canva Sans Bold"/>
                  <a:cs typeface="Canva Sans Bold"/>
                  <a:sym typeface="Canva Sans Bold"/>
                </a:rPr>
                <a:t>de l’établissement</a:t>
              </a:r>
            </a:p>
          </p:txBody>
        </p:sp>
      </p:grpSp>
      <p:sp>
        <p:nvSpPr>
          <p:cNvPr id="11" name="Freeform 11"/>
          <p:cNvSpPr/>
          <p:nvPr/>
        </p:nvSpPr>
        <p:spPr>
          <a:xfrm>
            <a:off x="3608244" y="3042608"/>
            <a:ext cx="11301259" cy="6215692"/>
          </a:xfrm>
          <a:custGeom>
            <a:avLst/>
            <a:gdLst/>
            <a:ahLst/>
            <a:cxnLst/>
            <a:rect l="l" t="t" r="r" b="b"/>
            <a:pathLst>
              <a:path w="11301259" h="6215692">
                <a:moveTo>
                  <a:pt x="0" y="0"/>
                </a:moveTo>
                <a:lnTo>
                  <a:pt x="11301259" y="0"/>
                </a:lnTo>
                <a:lnTo>
                  <a:pt x="11301259" y="6215692"/>
                </a:lnTo>
                <a:lnTo>
                  <a:pt x="0" y="6215692"/>
                </a:lnTo>
                <a:lnTo>
                  <a:pt x="0" y="0"/>
                </a:lnTo>
                <a:close/>
              </a:path>
            </a:pathLst>
          </a:custGeom>
          <a:blipFill>
            <a:blip r:embed="rId4"/>
            <a:stretch>
              <a:fillRect/>
            </a:stretch>
          </a:blipFill>
        </p:spPr>
        <p:txBody>
          <a:bodyPr/>
          <a:lstStyle/>
          <a:p>
            <a:endParaRPr lang="fr-FR"/>
          </a:p>
        </p:txBody>
      </p:sp>
      <p:sp>
        <p:nvSpPr>
          <p:cNvPr id="12" name="TextBox 12"/>
          <p:cNvSpPr txBox="1"/>
          <p:nvPr/>
        </p:nvSpPr>
        <p:spPr>
          <a:xfrm>
            <a:off x="2678710" y="130909"/>
            <a:ext cx="11652107" cy="2545842"/>
          </a:xfrm>
          <a:prstGeom prst="rect">
            <a:avLst/>
          </a:prstGeom>
        </p:spPr>
        <p:txBody>
          <a:bodyPr lIns="0" tIns="0" rIns="0" bIns="0" rtlCol="0" anchor="t">
            <a:spAutoFit/>
          </a:bodyPr>
          <a:lstStyle/>
          <a:p>
            <a:pPr algn="just">
              <a:lnSpc>
                <a:spcPts val="7308"/>
              </a:lnSpc>
            </a:pPr>
            <a:r>
              <a:rPr lang="en-US" sz="3600" b="1">
                <a:solidFill>
                  <a:srgbClr val="CD0F81"/>
                </a:solidFill>
                <a:latin typeface="IBM Plex Sans Bold"/>
                <a:ea typeface="IBM Plex Sans Bold"/>
                <a:cs typeface="IBM Plex Sans Bold"/>
                <a:sym typeface="IBM Plex Sans Bold"/>
              </a:rPr>
              <a:t>LE CONSEIL D’ADMINISTRATION</a:t>
            </a:r>
          </a:p>
          <a:p>
            <a:pPr algn="just">
              <a:lnSpc>
                <a:spcPts val="7308"/>
              </a:lnSpc>
            </a:pPr>
            <a:r>
              <a:rPr lang="en-US" sz="3600" b="1">
                <a:solidFill>
                  <a:srgbClr val="CD0F81"/>
                </a:solidFill>
                <a:latin typeface="IBM Plex Sans Bold"/>
                <a:ea typeface="IBM Plex Sans Bold"/>
                <a:cs typeface="IBM Plex Sans Bold"/>
                <a:sym typeface="IBM Plex Sans Bold"/>
              </a:rPr>
              <a:t>ET LES BENEVOLES DE VOTRE ETABLISSEMENT</a:t>
            </a:r>
          </a:p>
          <a:p>
            <a:pPr algn="ctr">
              <a:lnSpc>
                <a:spcPts val="5040"/>
              </a:lnSpc>
              <a:spcBef>
                <a:spcPct val="0"/>
              </a:spcBef>
            </a:pPr>
            <a:endParaRPr lang="en-US" sz="3600" b="1">
              <a:solidFill>
                <a:srgbClr val="CD0F81"/>
              </a:solidFill>
              <a:latin typeface="IBM Plex Sans Bold"/>
              <a:ea typeface="IBM Plex Sans Bold"/>
              <a:cs typeface="IBM Plex Sans Bold"/>
              <a:sym typeface="IBM Plex Sans Bo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32135" y="8816059"/>
            <a:ext cx="1927165" cy="884482"/>
          </a:xfrm>
          <a:custGeom>
            <a:avLst/>
            <a:gdLst/>
            <a:ahLst/>
            <a:cxnLst/>
            <a:rect l="l" t="t" r="r" b="b"/>
            <a:pathLst>
              <a:path w="1927165" h="884482">
                <a:moveTo>
                  <a:pt x="0" y="0"/>
                </a:moveTo>
                <a:lnTo>
                  <a:pt x="1927165" y="0"/>
                </a:lnTo>
                <a:lnTo>
                  <a:pt x="1927165" y="884482"/>
                </a:lnTo>
                <a:lnTo>
                  <a:pt x="0" y="884482"/>
                </a:lnTo>
                <a:lnTo>
                  <a:pt x="0" y="0"/>
                </a:lnTo>
                <a:close/>
              </a:path>
            </a:pathLst>
          </a:custGeom>
          <a:blipFill>
            <a:blip r:embed="rId2"/>
            <a:stretch>
              <a:fillRect/>
            </a:stretch>
          </a:blipFill>
        </p:spPr>
        <p:txBody>
          <a:bodyPr/>
          <a:lstStyle/>
          <a:p>
            <a:endParaRPr lang="fr-FR"/>
          </a:p>
        </p:txBody>
      </p:sp>
      <p:grpSp>
        <p:nvGrpSpPr>
          <p:cNvPr id="3" name="Group 3"/>
          <p:cNvGrpSpPr/>
          <p:nvPr/>
        </p:nvGrpSpPr>
        <p:grpSpPr>
          <a:xfrm>
            <a:off x="14330817" y="541775"/>
            <a:ext cx="5129925" cy="2019385"/>
            <a:chOff x="0" y="0"/>
            <a:chExt cx="6839901" cy="2692514"/>
          </a:xfrm>
        </p:grpSpPr>
        <p:sp>
          <p:nvSpPr>
            <p:cNvPr id="4" name="Freeform 4"/>
            <p:cNvSpPr/>
            <p:nvPr/>
          </p:nvSpPr>
          <p:spPr>
            <a:xfrm>
              <a:off x="0" y="0"/>
              <a:ext cx="4926615" cy="2692514"/>
            </a:xfrm>
            <a:custGeom>
              <a:avLst/>
              <a:gdLst/>
              <a:ahLst/>
              <a:cxnLst/>
              <a:rect l="l" t="t" r="r" b="b"/>
              <a:pathLst>
                <a:path w="4926615" h="2692514">
                  <a:moveTo>
                    <a:pt x="0" y="0"/>
                  </a:moveTo>
                  <a:lnTo>
                    <a:pt x="4926615" y="0"/>
                  </a:lnTo>
                  <a:lnTo>
                    <a:pt x="4926615" y="2692514"/>
                  </a:lnTo>
                  <a:lnTo>
                    <a:pt x="0" y="2692514"/>
                  </a:lnTo>
                  <a:lnTo>
                    <a:pt x="0" y="0"/>
                  </a:lnTo>
                  <a:close/>
                </a:path>
              </a:pathLst>
            </a:custGeom>
            <a:blipFill>
              <a:blip r:embed="rId3"/>
              <a:stretch>
                <a:fillRect/>
              </a:stretch>
            </a:blipFill>
          </p:spPr>
          <p:txBody>
            <a:bodyPr/>
            <a:lstStyle/>
            <a:p>
              <a:endParaRPr lang="fr-FR"/>
            </a:p>
          </p:txBody>
        </p:sp>
        <p:grpSp>
          <p:nvGrpSpPr>
            <p:cNvPr id="5" name="Group 5"/>
            <p:cNvGrpSpPr/>
            <p:nvPr/>
          </p:nvGrpSpPr>
          <p:grpSpPr>
            <a:xfrm>
              <a:off x="1499781" y="2123002"/>
              <a:ext cx="5340120" cy="569512"/>
              <a:chOff x="0" y="0"/>
              <a:chExt cx="1054838" cy="112496"/>
            </a:xfrm>
          </p:grpSpPr>
          <p:sp>
            <p:nvSpPr>
              <p:cNvPr id="6" name="Freeform 6"/>
              <p:cNvSpPr/>
              <p:nvPr/>
            </p:nvSpPr>
            <p:spPr>
              <a:xfrm>
                <a:off x="0" y="0"/>
                <a:ext cx="1054838" cy="112496"/>
              </a:xfrm>
              <a:custGeom>
                <a:avLst/>
                <a:gdLst/>
                <a:ahLst/>
                <a:cxnLst/>
                <a:rect l="l" t="t" r="r" b="b"/>
                <a:pathLst>
                  <a:path w="1054838" h="112496">
                    <a:moveTo>
                      <a:pt x="851638" y="0"/>
                    </a:moveTo>
                    <a:cubicBezTo>
                      <a:pt x="963863" y="0"/>
                      <a:pt x="1054838" y="25183"/>
                      <a:pt x="1054838" y="56248"/>
                    </a:cubicBezTo>
                    <a:cubicBezTo>
                      <a:pt x="1054838" y="87313"/>
                      <a:pt x="963863" y="112496"/>
                      <a:pt x="851638" y="112496"/>
                    </a:cubicBezTo>
                    <a:lnTo>
                      <a:pt x="203200" y="112496"/>
                    </a:lnTo>
                    <a:cubicBezTo>
                      <a:pt x="90976" y="112496"/>
                      <a:pt x="0" y="87313"/>
                      <a:pt x="0" y="56248"/>
                    </a:cubicBezTo>
                    <a:cubicBezTo>
                      <a:pt x="0" y="25183"/>
                      <a:pt x="90976" y="0"/>
                      <a:pt x="203200" y="0"/>
                    </a:cubicBezTo>
                    <a:close/>
                  </a:path>
                </a:pathLst>
              </a:custGeom>
              <a:solidFill>
                <a:srgbClr val="FFFFFF"/>
              </a:solidFill>
            </p:spPr>
            <p:txBody>
              <a:bodyPr/>
              <a:lstStyle/>
              <a:p>
                <a:endParaRPr lang="fr-FR"/>
              </a:p>
            </p:txBody>
          </p:sp>
          <p:sp>
            <p:nvSpPr>
              <p:cNvPr id="7" name="TextBox 7"/>
              <p:cNvSpPr txBox="1"/>
              <p:nvPr/>
            </p:nvSpPr>
            <p:spPr>
              <a:xfrm>
                <a:off x="0" y="-57150"/>
                <a:ext cx="1054838" cy="169646"/>
              </a:xfrm>
              <a:prstGeom prst="rect">
                <a:avLst/>
              </a:prstGeom>
            </p:spPr>
            <p:txBody>
              <a:bodyPr lIns="50800" tIns="50800" rIns="50800" bIns="50800" rtlCol="0" anchor="ctr"/>
              <a:lstStyle/>
              <a:p>
                <a:pPr algn="ctr">
                  <a:lnSpc>
                    <a:spcPts val="3543"/>
                  </a:lnSpc>
                </a:pPr>
                <a:endParaRPr/>
              </a:p>
            </p:txBody>
          </p:sp>
        </p:grpSp>
      </p:grpSp>
      <p:grpSp>
        <p:nvGrpSpPr>
          <p:cNvPr id="8" name="Group 8"/>
          <p:cNvGrpSpPr/>
          <p:nvPr/>
        </p:nvGrpSpPr>
        <p:grpSpPr>
          <a:xfrm>
            <a:off x="593653" y="464284"/>
            <a:ext cx="2085058" cy="2085058"/>
            <a:chOff x="0" y="0"/>
            <a:chExt cx="549151" cy="549151"/>
          </a:xfrm>
        </p:grpSpPr>
        <p:sp>
          <p:nvSpPr>
            <p:cNvPr id="9" name="Freeform 9"/>
            <p:cNvSpPr/>
            <p:nvPr/>
          </p:nvSpPr>
          <p:spPr>
            <a:xfrm>
              <a:off x="0" y="0"/>
              <a:ext cx="549151" cy="549151"/>
            </a:xfrm>
            <a:custGeom>
              <a:avLst/>
              <a:gdLst/>
              <a:ahLst/>
              <a:cxnLst/>
              <a:rect l="l" t="t" r="r" b="b"/>
              <a:pathLst>
                <a:path w="549151" h="549151">
                  <a:moveTo>
                    <a:pt x="0" y="0"/>
                  </a:moveTo>
                  <a:lnTo>
                    <a:pt x="549151" y="0"/>
                  </a:lnTo>
                  <a:lnTo>
                    <a:pt x="549151" y="549151"/>
                  </a:lnTo>
                  <a:lnTo>
                    <a:pt x="0" y="549151"/>
                  </a:lnTo>
                  <a:close/>
                </a:path>
              </a:pathLst>
            </a:custGeom>
            <a:solidFill>
              <a:srgbClr val="32B0AB"/>
            </a:solidFill>
          </p:spPr>
          <p:txBody>
            <a:bodyPr/>
            <a:lstStyle/>
            <a:p>
              <a:endParaRPr lang="fr-FR"/>
            </a:p>
          </p:txBody>
        </p:sp>
        <p:sp>
          <p:nvSpPr>
            <p:cNvPr id="10" name="TextBox 10"/>
            <p:cNvSpPr txBox="1"/>
            <p:nvPr/>
          </p:nvSpPr>
          <p:spPr>
            <a:xfrm>
              <a:off x="0" y="-28575"/>
              <a:ext cx="549151" cy="577726"/>
            </a:xfrm>
            <a:prstGeom prst="rect">
              <a:avLst/>
            </a:prstGeom>
          </p:spPr>
          <p:txBody>
            <a:bodyPr lIns="50800" tIns="50800" rIns="50800" bIns="50800" rtlCol="0" anchor="ctr"/>
            <a:lstStyle/>
            <a:p>
              <a:pPr algn="ctr">
                <a:lnSpc>
                  <a:spcPts val="2003"/>
                </a:lnSpc>
              </a:pPr>
              <a:r>
                <a:rPr lang="en-US" sz="1430" b="1">
                  <a:solidFill>
                    <a:srgbClr val="FFFFFF"/>
                  </a:solidFill>
                  <a:latin typeface="Canva Sans Bold"/>
                  <a:ea typeface="Canva Sans Bold"/>
                  <a:cs typeface="Canva Sans Bold"/>
                  <a:sym typeface="Canva Sans Bold"/>
                </a:rPr>
                <a:t>Logo</a:t>
              </a:r>
            </a:p>
            <a:p>
              <a:pPr algn="ctr">
                <a:lnSpc>
                  <a:spcPts val="2003"/>
                </a:lnSpc>
              </a:pPr>
              <a:r>
                <a:rPr lang="en-US" sz="1430" b="1">
                  <a:solidFill>
                    <a:srgbClr val="FFFFFF"/>
                  </a:solidFill>
                  <a:latin typeface="Canva Sans Bold"/>
                  <a:ea typeface="Canva Sans Bold"/>
                  <a:cs typeface="Canva Sans Bold"/>
                  <a:sym typeface="Canva Sans Bold"/>
                </a:rPr>
                <a:t>de l’établissement</a:t>
              </a:r>
            </a:p>
          </p:txBody>
        </p:sp>
      </p:grpSp>
      <p:sp>
        <p:nvSpPr>
          <p:cNvPr id="11" name="Freeform 11"/>
          <p:cNvSpPr/>
          <p:nvPr/>
        </p:nvSpPr>
        <p:spPr>
          <a:xfrm>
            <a:off x="4057011" y="1261357"/>
            <a:ext cx="10173978" cy="9309190"/>
          </a:xfrm>
          <a:custGeom>
            <a:avLst/>
            <a:gdLst/>
            <a:ahLst/>
            <a:cxnLst/>
            <a:rect l="l" t="t" r="r" b="b"/>
            <a:pathLst>
              <a:path w="10173978" h="9309190">
                <a:moveTo>
                  <a:pt x="0" y="0"/>
                </a:moveTo>
                <a:lnTo>
                  <a:pt x="10173978" y="0"/>
                </a:lnTo>
                <a:lnTo>
                  <a:pt x="10173978" y="9309190"/>
                </a:lnTo>
                <a:lnTo>
                  <a:pt x="0" y="930919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2" name="TextBox 12"/>
          <p:cNvSpPr txBox="1"/>
          <p:nvPr/>
        </p:nvSpPr>
        <p:spPr>
          <a:xfrm>
            <a:off x="2678710" y="169009"/>
            <a:ext cx="11652107" cy="2545842"/>
          </a:xfrm>
          <a:prstGeom prst="rect">
            <a:avLst/>
          </a:prstGeom>
        </p:spPr>
        <p:txBody>
          <a:bodyPr lIns="0" tIns="0" rIns="0" bIns="0" rtlCol="0" anchor="t">
            <a:spAutoFit/>
          </a:bodyPr>
          <a:lstStyle/>
          <a:p>
            <a:pPr algn="just">
              <a:lnSpc>
                <a:spcPts val="7308"/>
              </a:lnSpc>
            </a:pPr>
            <a:r>
              <a:rPr lang="en-US" sz="3600" b="1">
                <a:solidFill>
                  <a:srgbClr val="CD0F81"/>
                </a:solidFill>
                <a:latin typeface="IBM Plex Sans Bold"/>
                <a:ea typeface="IBM Plex Sans Bold"/>
                <a:cs typeface="IBM Plex Sans Bold"/>
                <a:sym typeface="IBM Plex Sans Bold"/>
              </a:rPr>
              <a:t>ENSEMBLE, AVEC VOUS, POUR ACCOMPLIR LES 5 MISSIONS DE L’APEL</a:t>
            </a:r>
          </a:p>
          <a:p>
            <a:pPr algn="ctr">
              <a:lnSpc>
                <a:spcPts val="5040"/>
              </a:lnSpc>
              <a:spcBef>
                <a:spcPct val="0"/>
              </a:spcBef>
            </a:pPr>
            <a:endParaRPr lang="en-US" sz="3600" b="1">
              <a:solidFill>
                <a:srgbClr val="CD0F81"/>
              </a:solidFill>
              <a:latin typeface="IBM Plex Sans Bold"/>
              <a:ea typeface="IBM Plex Sans Bold"/>
              <a:cs typeface="IBM Plex Sans Bold"/>
              <a:sym typeface="IBM Plex Sans Bold"/>
            </a:endParaRPr>
          </a:p>
        </p:txBody>
      </p:sp>
      <p:sp>
        <p:nvSpPr>
          <p:cNvPr id="13" name="Freeform 13"/>
          <p:cNvSpPr/>
          <p:nvPr/>
        </p:nvSpPr>
        <p:spPr>
          <a:xfrm>
            <a:off x="7224865" y="4272351"/>
            <a:ext cx="3712170" cy="3016138"/>
          </a:xfrm>
          <a:custGeom>
            <a:avLst/>
            <a:gdLst/>
            <a:ahLst/>
            <a:cxnLst/>
            <a:rect l="l" t="t" r="r" b="b"/>
            <a:pathLst>
              <a:path w="3712170" h="3016138">
                <a:moveTo>
                  <a:pt x="0" y="0"/>
                </a:moveTo>
                <a:lnTo>
                  <a:pt x="3712171" y="0"/>
                </a:lnTo>
                <a:lnTo>
                  <a:pt x="3712171" y="3016138"/>
                </a:lnTo>
                <a:lnTo>
                  <a:pt x="0" y="3016138"/>
                </a:lnTo>
                <a:lnTo>
                  <a:pt x="0" y="0"/>
                </a:lnTo>
                <a:close/>
              </a:path>
            </a:pathLst>
          </a:custGeom>
          <a:blipFill>
            <a:blip r:embed="rId5"/>
            <a:stretch>
              <a:fillRect/>
            </a:stretch>
          </a:blipFill>
        </p:spPr>
        <p:txBody>
          <a:bodyPr/>
          <a:lstStyle/>
          <a:p>
            <a:endParaRPr lang="fr-FR"/>
          </a:p>
        </p:txBody>
      </p:sp>
      <p:sp>
        <p:nvSpPr>
          <p:cNvPr id="14" name="TextBox 14"/>
          <p:cNvSpPr txBox="1"/>
          <p:nvPr/>
        </p:nvSpPr>
        <p:spPr>
          <a:xfrm>
            <a:off x="7720091" y="1679303"/>
            <a:ext cx="2847818" cy="1878330"/>
          </a:xfrm>
          <a:prstGeom prst="rect">
            <a:avLst/>
          </a:prstGeom>
        </p:spPr>
        <p:txBody>
          <a:bodyPr lIns="0" tIns="0" rIns="0" bIns="0" rtlCol="0" anchor="t">
            <a:spAutoFit/>
          </a:bodyPr>
          <a:lstStyle/>
          <a:p>
            <a:pPr algn="ctr">
              <a:lnSpc>
                <a:spcPts val="2520"/>
              </a:lnSpc>
              <a:spcBef>
                <a:spcPct val="0"/>
              </a:spcBef>
            </a:pPr>
            <a:r>
              <a:rPr lang="en-US" sz="1800" b="1">
                <a:solidFill>
                  <a:srgbClr val="CD0F81"/>
                </a:solidFill>
                <a:latin typeface="IBM Plex Sans Bold"/>
                <a:ea typeface="IBM Plex Sans Bold"/>
                <a:cs typeface="IBM Plex Sans Bold"/>
                <a:sym typeface="IBM Plex Sans Bold"/>
              </a:rPr>
              <a:t>Défendre la liberté d’enseignement et le libre choix de l’école, promouvoir le caractère propre de l’Enseignement catholique</a:t>
            </a:r>
          </a:p>
        </p:txBody>
      </p:sp>
      <p:sp>
        <p:nvSpPr>
          <p:cNvPr id="15" name="TextBox 15"/>
          <p:cNvSpPr txBox="1"/>
          <p:nvPr/>
        </p:nvSpPr>
        <p:spPr>
          <a:xfrm>
            <a:off x="4377048" y="4818670"/>
            <a:ext cx="2847818" cy="1249680"/>
          </a:xfrm>
          <a:prstGeom prst="rect">
            <a:avLst/>
          </a:prstGeom>
        </p:spPr>
        <p:txBody>
          <a:bodyPr lIns="0" tIns="0" rIns="0" bIns="0" rtlCol="0" anchor="t">
            <a:spAutoFit/>
          </a:bodyPr>
          <a:lstStyle/>
          <a:p>
            <a:pPr algn="ctr">
              <a:lnSpc>
                <a:spcPts val="2520"/>
              </a:lnSpc>
              <a:spcBef>
                <a:spcPct val="0"/>
              </a:spcBef>
            </a:pPr>
            <a:r>
              <a:rPr lang="en-US" sz="1800" b="1">
                <a:solidFill>
                  <a:srgbClr val="CD0F81"/>
                </a:solidFill>
                <a:latin typeface="IBM Plex Sans Bold"/>
                <a:ea typeface="IBM Plex Sans Bold"/>
                <a:cs typeface="IBM Plex Sans Bold"/>
                <a:sym typeface="IBM Plex Sans Bold"/>
              </a:rPr>
              <a:t>Apporter notre soutien à l’établissement et contribuer à son animation</a:t>
            </a:r>
          </a:p>
        </p:txBody>
      </p:sp>
      <p:sp>
        <p:nvSpPr>
          <p:cNvPr id="16" name="TextBox 16"/>
          <p:cNvSpPr txBox="1"/>
          <p:nvPr/>
        </p:nvSpPr>
        <p:spPr>
          <a:xfrm>
            <a:off x="11019199" y="4375336"/>
            <a:ext cx="2847818" cy="2192655"/>
          </a:xfrm>
          <a:prstGeom prst="rect">
            <a:avLst/>
          </a:prstGeom>
        </p:spPr>
        <p:txBody>
          <a:bodyPr lIns="0" tIns="0" rIns="0" bIns="0" rtlCol="0" anchor="t">
            <a:spAutoFit/>
          </a:bodyPr>
          <a:lstStyle/>
          <a:p>
            <a:pPr algn="ctr">
              <a:lnSpc>
                <a:spcPts val="2520"/>
              </a:lnSpc>
              <a:spcBef>
                <a:spcPct val="0"/>
              </a:spcBef>
            </a:pPr>
            <a:r>
              <a:rPr lang="en-US" sz="1800" b="1">
                <a:solidFill>
                  <a:srgbClr val="CD0F81"/>
                </a:solidFill>
                <a:latin typeface="IBM Plex Sans Bold"/>
                <a:ea typeface="IBM Plex Sans Bold"/>
                <a:cs typeface="IBM Plex Sans Bold"/>
                <a:sym typeface="IBM Plex Sans Bold"/>
              </a:rPr>
              <a:t>Représenter toutes les familles de l’établissement auprès de l’institution scolaire et des pouvoirs publics et de toutes les autorités civiles ou religieuses</a:t>
            </a:r>
          </a:p>
        </p:txBody>
      </p:sp>
      <p:sp>
        <p:nvSpPr>
          <p:cNvPr id="17" name="TextBox 17"/>
          <p:cNvSpPr txBox="1"/>
          <p:nvPr/>
        </p:nvSpPr>
        <p:spPr>
          <a:xfrm>
            <a:off x="5800957" y="8124544"/>
            <a:ext cx="2847818" cy="1528953"/>
          </a:xfrm>
          <a:prstGeom prst="rect">
            <a:avLst/>
          </a:prstGeom>
        </p:spPr>
        <p:txBody>
          <a:bodyPr lIns="0" tIns="0" rIns="0" bIns="0" rtlCol="0" anchor="t">
            <a:spAutoFit/>
          </a:bodyPr>
          <a:lstStyle/>
          <a:p>
            <a:pPr algn="ctr">
              <a:lnSpc>
                <a:spcPts val="3096"/>
              </a:lnSpc>
            </a:pPr>
            <a:r>
              <a:rPr lang="en-US" sz="1800" b="1">
                <a:solidFill>
                  <a:srgbClr val="CD0F81"/>
                </a:solidFill>
                <a:latin typeface="IBM Plex Sans Bold"/>
                <a:ea typeface="IBM Plex Sans Bold"/>
                <a:cs typeface="IBM Plex Sans Bold"/>
                <a:sym typeface="IBM Plex Sans Bold"/>
              </a:rPr>
              <a:t>· Participer au débat éducatif en relation avec les pouvoirs publics</a:t>
            </a:r>
          </a:p>
          <a:p>
            <a:pPr algn="ctr">
              <a:lnSpc>
                <a:spcPts val="3096"/>
              </a:lnSpc>
            </a:pPr>
            <a:endParaRPr lang="en-US" sz="1800" b="1">
              <a:solidFill>
                <a:srgbClr val="CD0F81"/>
              </a:solidFill>
              <a:latin typeface="IBM Plex Sans Bold"/>
              <a:ea typeface="IBM Plex Sans Bold"/>
              <a:cs typeface="IBM Plex Sans Bold"/>
              <a:sym typeface="IBM Plex Sans Bold"/>
            </a:endParaRPr>
          </a:p>
        </p:txBody>
      </p:sp>
      <p:sp>
        <p:nvSpPr>
          <p:cNvPr id="18" name="TextBox 18"/>
          <p:cNvSpPr txBox="1"/>
          <p:nvPr/>
        </p:nvSpPr>
        <p:spPr>
          <a:xfrm>
            <a:off x="9726574" y="7964764"/>
            <a:ext cx="2847818" cy="1564005"/>
          </a:xfrm>
          <a:prstGeom prst="rect">
            <a:avLst/>
          </a:prstGeom>
        </p:spPr>
        <p:txBody>
          <a:bodyPr lIns="0" tIns="0" rIns="0" bIns="0" rtlCol="0" anchor="t">
            <a:spAutoFit/>
          </a:bodyPr>
          <a:lstStyle/>
          <a:p>
            <a:pPr algn="ctr">
              <a:lnSpc>
                <a:spcPts val="2520"/>
              </a:lnSpc>
              <a:spcBef>
                <a:spcPct val="0"/>
              </a:spcBef>
            </a:pPr>
            <a:r>
              <a:rPr lang="en-US" sz="1800" b="1">
                <a:solidFill>
                  <a:srgbClr val="CD0F81"/>
                </a:solidFill>
                <a:latin typeface="IBM Plex Sans Bold"/>
                <a:ea typeface="IBM Plex Sans Bold"/>
                <a:cs typeface="IBM Plex Sans Bold"/>
                <a:sym typeface="IBM Plex Sans Bold"/>
              </a:rPr>
              <a:t>Soutenir les parents dans l’exercice de leur responsabilité de premiers éducateurs, à l’école et en famille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32135" y="8816059"/>
            <a:ext cx="1927165" cy="884482"/>
          </a:xfrm>
          <a:custGeom>
            <a:avLst/>
            <a:gdLst/>
            <a:ahLst/>
            <a:cxnLst/>
            <a:rect l="l" t="t" r="r" b="b"/>
            <a:pathLst>
              <a:path w="1927165" h="884482">
                <a:moveTo>
                  <a:pt x="0" y="0"/>
                </a:moveTo>
                <a:lnTo>
                  <a:pt x="1927165" y="0"/>
                </a:lnTo>
                <a:lnTo>
                  <a:pt x="1927165" y="884482"/>
                </a:lnTo>
                <a:lnTo>
                  <a:pt x="0" y="884482"/>
                </a:lnTo>
                <a:lnTo>
                  <a:pt x="0" y="0"/>
                </a:lnTo>
                <a:close/>
              </a:path>
            </a:pathLst>
          </a:custGeom>
          <a:blipFill>
            <a:blip r:embed="rId2"/>
            <a:stretch>
              <a:fillRect/>
            </a:stretch>
          </a:blipFill>
        </p:spPr>
        <p:txBody>
          <a:bodyPr/>
          <a:lstStyle/>
          <a:p>
            <a:endParaRPr lang="fr-FR"/>
          </a:p>
        </p:txBody>
      </p:sp>
      <p:grpSp>
        <p:nvGrpSpPr>
          <p:cNvPr id="3" name="Group 3"/>
          <p:cNvGrpSpPr/>
          <p:nvPr/>
        </p:nvGrpSpPr>
        <p:grpSpPr>
          <a:xfrm>
            <a:off x="14330817" y="541775"/>
            <a:ext cx="5129925" cy="2019385"/>
            <a:chOff x="0" y="0"/>
            <a:chExt cx="6839901" cy="2692514"/>
          </a:xfrm>
        </p:grpSpPr>
        <p:sp>
          <p:nvSpPr>
            <p:cNvPr id="4" name="Freeform 4"/>
            <p:cNvSpPr/>
            <p:nvPr/>
          </p:nvSpPr>
          <p:spPr>
            <a:xfrm>
              <a:off x="0" y="0"/>
              <a:ext cx="4926615" cy="2692514"/>
            </a:xfrm>
            <a:custGeom>
              <a:avLst/>
              <a:gdLst/>
              <a:ahLst/>
              <a:cxnLst/>
              <a:rect l="l" t="t" r="r" b="b"/>
              <a:pathLst>
                <a:path w="4926615" h="2692514">
                  <a:moveTo>
                    <a:pt x="0" y="0"/>
                  </a:moveTo>
                  <a:lnTo>
                    <a:pt x="4926615" y="0"/>
                  </a:lnTo>
                  <a:lnTo>
                    <a:pt x="4926615" y="2692514"/>
                  </a:lnTo>
                  <a:lnTo>
                    <a:pt x="0" y="2692514"/>
                  </a:lnTo>
                  <a:lnTo>
                    <a:pt x="0" y="0"/>
                  </a:lnTo>
                  <a:close/>
                </a:path>
              </a:pathLst>
            </a:custGeom>
            <a:blipFill>
              <a:blip r:embed="rId3"/>
              <a:stretch>
                <a:fillRect/>
              </a:stretch>
            </a:blipFill>
          </p:spPr>
          <p:txBody>
            <a:bodyPr/>
            <a:lstStyle/>
            <a:p>
              <a:endParaRPr lang="fr-FR"/>
            </a:p>
          </p:txBody>
        </p:sp>
        <p:grpSp>
          <p:nvGrpSpPr>
            <p:cNvPr id="5" name="Group 5"/>
            <p:cNvGrpSpPr/>
            <p:nvPr/>
          </p:nvGrpSpPr>
          <p:grpSpPr>
            <a:xfrm>
              <a:off x="1499781" y="2123002"/>
              <a:ext cx="5340120" cy="569512"/>
              <a:chOff x="0" y="0"/>
              <a:chExt cx="1054838" cy="112496"/>
            </a:xfrm>
          </p:grpSpPr>
          <p:sp>
            <p:nvSpPr>
              <p:cNvPr id="6" name="Freeform 6"/>
              <p:cNvSpPr/>
              <p:nvPr/>
            </p:nvSpPr>
            <p:spPr>
              <a:xfrm>
                <a:off x="0" y="0"/>
                <a:ext cx="1054838" cy="112496"/>
              </a:xfrm>
              <a:custGeom>
                <a:avLst/>
                <a:gdLst/>
                <a:ahLst/>
                <a:cxnLst/>
                <a:rect l="l" t="t" r="r" b="b"/>
                <a:pathLst>
                  <a:path w="1054838" h="112496">
                    <a:moveTo>
                      <a:pt x="851638" y="0"/>
                    </a:moveTo>
                    <a:cubicBezTo>
                      <a:pt x="963863" y="0"/>
                      <a:pt x="1054838" y="25183"/>
                      <a:pt x="1054838" y="56248"/>
                    </a:cubicBezTo>
                    <a:cubicBezTo>
                      <a:pt x="1054838" y="87313"/>
                      <a:pt x="963863" y="112496"/>
                      <a:pt x="851638" y="112496"/>
                    </a:cubicBezTo>
                    <a:lnTo>
                      <a:pt x="203200" y="112496"/>
                    </a:lnTo>
                    <a:cubicBezTo>
                      <a:pt x="90976" y="112496"/>
                      <a:pt x="0" y="87313"/>
                      <a:pt x="0" y="56248"/>
                    </a:cubicBezTo>
                    <a:cubicBezTo>
                      <a:pt x="0" y="25183"/>
                      <a:pt x="90976" y="0"/>
                      <a:pt x="203200" y="0"/>
                    </a:cubicBezTo>
                    <a:close/>
                  </a:path>
                </a:pathLst>
              </a:custGeom>
              <a:solidFill>
                <a:srgbClr val="FFFFFF"/>
              </a:solidFill>
            </p:spPr>
            <p:txBody>
              <a:bodyPr/>
              <a:lstStyle/>
              <a:p>
                <a:endParaRPr lang="fr-FR"/>
              </a:p>
            </p:txBody>
          </p:sp>
          <p:sp>
            <p:nvSpPr>
              <p:cNvPr id="7" name="TextBox 7"/>
              <p:cNvSpPr txBox="1"/>
              <p:nvPr/>
            </p:nvSpPr>
            <p:spPr>
              <a:xfrm>
                <a:off x="0" y="-57150"/>
                <a:ext cx="1054838" cy="169646"/>
              </a:xfrm>
              <a:prstGeom prst="rect">
                <a:avLst/>
              </a:prstGeom>
            </p:spPr>
            <p:txBody>
              <a:bodyPr lIns="50800" tIns="50800" rIns="50800" bIns="50800" rtlCol="0" anchor="ctr"/>
              <a:lstStyle/>
              <a:p>
                <a:pPr algn="ctr">
                  <a:lnSpc>
                    <a:spcPts val="3543"/>
                  </a:lnSpc>
                </a:pPr>
                <a:endParaRPr/>
              </a:p>
            </p:txBody>
          </p:sp>
        </p:grpSp>
      </p:grpSp>
      <p:grpSp>
        <p:nvGrpSpPr>
          <p:cNvPr id="8" name="Group 8"/>
          <p:cNvGrpSpPr/>
          <p:nvPr/>
        </p:nvGrpSpPr>
        <p:grpSpPr>
          <a:xfrm>
            <a:off x="593653" y="464284"/>
            <a:ext cx="2085058" cy="2085058"/>
            <a:chOff x="0" y="0"/>
            <a:chExt cx="549151" cy="549151"/>
          </a:xfrm>
        </p:grpSpPr>
        <p:sp>
          <p:nvSpPr>
            <p:cNvPr id="9" name="Freeform 9"/>
            <p:cNvSpPr/>
            <p:nvPr/>
          </p:nvSpPr>
          <p:spPr>
            <a:xfrm>
              <a:off x="0" y="0"/>
              <a:ext cx="549151" cy="549151"/>
            </a:xfrm>
            <a:custGeom>
              <a:avLst/>
              <a:gdLst/>
              <a:ahLst/>
              <a:cxnLst/>
              <a:rect l="l" t="t" r="r" b="b"/>
              <a:pathLst>
                <a:path w="549151" h="549151">
                  <a:moveTo>
                    <a:pt x="0" y="0"/>
                  </a:moveTo>
                  <a:lnTo>
                    <a:pt x="549151" y="0"/>
                  </a:lnTo>
                  <a:lnTo>
                    <a:pt x="549151" y="549151"/>
                  </a:lnTo>
                  <a:lnTo>
                    <a:pt x="0" y="549151"/>
                  </a:lnTo>
                  <a:close/>
                </a:path>
              </a:pathLst>
            </a:custGeom>
            <a:solidFill>
              <a:srgbClr val="32B0AB"/>
            </a:solidFill>
          </p:spPr>
          <p:txBody>
            <a:bodyPr/>
            <a:lstStyle/>
            <a:p>
              <a:endParaRPr lang="fr-FR"/>
            </a:p>
          </p:txBody>
        </p:sp>
        <p:sp>
          <p:nvSpPr>
            <p:cNvPr id="10" name="TextBox 10"/>
            <p:cNvSpPr txBox="1"/>
            <p:nvPr/>
          </p:nvSpPr>
          <p:spPr>
            <a:xfrm>
              <a:off x="0" y="-28575"/>
              <a:ext cx="549151" cy="577726"/>
            </a:xfrm>
            <a:prstGeom prst="rect">
              <a:avLst/>
            </a:prstGeom>
          </p:spPr>
          <p:txBody>
            <a:bodyPr lIns="50800" tIns="50800" rIns="50800" bIns="50800" rtlCol="0" anchor="ctr"/>
            <a:lstStyle/>
            <a:p>
              <a:pPr algn="ctr">
                <a:lnSpc>
                  <a:spcPts val="2003"/>
                </a:lnSpc>
              </a:pPr>
              <a:r>
                <a:rPr lang="en-US" sz="1430" b="1">
                  <a:solidFill>
                    <a:srgbClr val="FFFFFF"/>
                  </a:solidFill>
                  <a:latin typeface="Canva Sans Bold"/>
                  <a:ea typeface="Canva Sans Bold"/>
                  <a:cs typeface="Canva Sans Bold"/>
                  <a:sym typeface="Canva Sans Bold"/>
                </a:rPr>
                <a:t>Logo</a:t>
              </a:r>
            </a:p>
            <a:p>
              <a:pPr algn="ctr">
                <a:lnSpc>
                  <a:spcPts val="2003"/>
                </a:lnSpc>
              </a:pPr>
              <a:r>
                <a:rPr lang="en-US" sz="1430" b="1">
                  <a:solidFill>
                    <a:srgbClr val="FFFFFF"/>
                  </a:solidFill>
                  <a:latin typeface="Canva Sans Bold"/>
                  <a:ea typeface="Canva Sans Bold"/>
                  <a:cs typeface="Canva Sans Bold"/>
                  <a:sym typeface="Canva Sans Bold"/>
                </a:rPr>
                <a:t>de l’établissement</a:t>
              </a:r>
            </a:p>
          </p:txBody>
        </p:sp>
      </p:grpSp>
      <p:sp>
        <p:nvSpPr>
          <p:cNvPr id="11" name="Freeform 11"/>
          <p:cNvSpPr/>
          <p:nvPr/>
        </p:nvSpPr>
        <p:spPr>
          <a:xfrm>
            <a:off x="914398" y="3073898"/>
            <a:ext cx="7466232" cy="6075647"/>
          </a:xfrm>
          <a:custGeom>
            <a:avLst/>
            <a:gdLst/>
            <a:ahLst/>
            <a:cxnLst/>
            <a:rect l="l" t="t" r="r" b="b"/>
            <a:pathLst>
              <a:path w="7466232" h="6075647">
                <a:moveTo>
                  <a:pt x="0" y="0"/>
                </a:moveTo>
                <a:lnTo>
                  <a:pt x="7466232" y="0"/>
                </a:lnTo>
                <a:lnTo>
                  <a:pt x="7466232" y="6075647"/>
                </a:lnTo>
                <a:lnTo>
                  <a:pt x="0" y="6075647"/>
                </a:lnTo>
                <a:lnTo>
                  <a:pt x="0" y="0"/>
                </a:lnTo>
                <a:close/>
              </a:path>
            </a:pathLst>
          </a:custGeom>
          <a:blipFill>
            <a:blip r:embed="rId4"/>
            <a:stretch>
              <a:fillRect/>
            </a:stretch>
          </a:blipFill>
        </p:spPr>
        <p:txBody>
          <a:bodyPr/>
          <a:lstStyle/>
          <a:p>
            <a:endParaRPr lang="fr-FR"/>
          </a:p>
        </p:txBody>
      </p:sp>
      <p:sp>
        <p:nvSpPr>
          <p:cNvPr id="12" name="TextBox 12"/>
          <p:cNvSpPr txBox="1"/>
          <p:nvPr/>
        </p:nvSpPr>
        <p:spPr>
          <a:xfrm>
            <a:off x="2678710" y="169009"/>
            <a:ext cx="11652107" cy="3469767"/>
          </a:xfrm>
          <a:prstGeom prst="rect">
            <a:avLst/>
          </a:prstGeom>
        </p:spPr>
        <p:txBody>
          <a:bodyPr lIns="0" tIns="0" rIns="0" bIns="0" rtlCol="0" anchor="t">
            <a:spAutoFit/>
          </a:bodyPr>
          <a:lstStyle/>
          <a:p>
            <a:pPr algn="just">
              <a:lnSpc>
                <a:spcPts val="7308"/>
              </a:lnSpc>
            </a:pPr>
            <a:r>
              <a:rPr lang="en-US" sz="3600" b="1">
                <a:solidFill>
                  <a:srgbClr val="CD0F81"/>
                </a:solidFill>
                <a:latin typeface="IBM Plex Sans Bold"/>
                <a:ea typeface="IBM Plex Sans Bold"/>
                <a:cs typeface="IBM Plex Sans Bold"/>
                <a:sym typeface="IBM Plex Sans Bold"/>
              </a:rPr>
              <a:t>ENSEMBLE, AVEC VOUS,</a:t>
            </a:r>
          </a:p>
          <a:p>
            <a:pPr algn="just">
              <a:lnSpc>
                <a:spcPts val="7308"/>
              </a:lnSpc>
            </a:pPr>
            <a:r>
              <a:rPr lang="en-US" sz="3600" b="1">
                <a:solidFill>
                  <a:srgbClr val="CD0F81"/>
                </a:solidFill>
                <a:latin typeface="IBM Plex Sans Bold"/>
                <a:ea typeface="IBM Plex Sans Bold"/>
                <a:cs typeface="IBM Plex Sans Bold"/>
                <a:sym typeface="IBM Plex Sans Bold"/>
              </a:rPr>
              <a:t>DANS UN MOUVEMENT NATIONAL</a:t>
            </a:r>
          </a:p>
          <a:p>
            <a:pPr algn="just">
              <a:lnSpc>
                <a:spcPts val="7308"/>
              </a:lnSpc>
            </a:pPr>
            <a:r>
              <a:rPr lang="en-US" sz="3600" b="1">
                <a:solidFill>
                  <a:srgbClr val="CD0F81"/>
                </a:solidFill>
                <a:latin typeface="IBM Plex Sans Bold"/>
                <a:ea typeface="IBM Plex Sans Bold"/>
                <a:cs typeface="IBM Plex Sans Bold"/>
                <a:sym typeface="IBM Plex Sans Bold"/>
              </a:rPr>
              <a:t>QUI REUNIT PLUS D’1 MILLION DE PARENTS</a:t>
            </a:r>
          </a:p>
          <a:p>
            <a:pPr algn="ctr">
              <a:lnSpc>
                <a:spcPts val="5040"/>
              </a:lnSpc>
              <a:spcBef>
                <a:spcPct val="0"/>
              </a:spcBef>
            </a:pPr>
            <a:endParaRPr lang="en-US" sz="3600" b="1">
              <a:solidFill>
                <a:srgbClr val="CD0F81"/>
              </a:solidFill>
              <a:latin typeface="IBM Plex Sans Bold"/>
              <a:ea typeface="IBM Plex Sans Bold"/>
              <a:cs typeface="IBM Plex Sans Bold"/>
              <a:sym typeface="IBM Plex Sans Bold"/>
            </a:endParaRPr>
          </a:p>
        </p:txBody>
      </p:sp>
      <p:sp>
        <p:nvSpPr>
          <p:cNvPr id="13" name="TextBox 13"/>
          <p:cNvSpPr txBox="1"/>
          <p:nvPr/>
        </p:nvSpPr>
        <p:spPr>
          <a:xfrm>
            <a:off x="9144000" y="3696684"/>
            <a:ext cx="8503989" cy="1335895"/>
          </a:xfrm>
          <a:prstGeom prst="rect">
            <a:avLst/>
          </a:prstGeom>
        </p:spPr>
        <p:txBody>
          <a:bodyPr lIns="0" tIns="0" rIns="0" bIns="0" rtlCol="0" anchor="t">
            <a:spAutoFit/>
          </a:bodyPr>
          <a:lstStyle/>
          <a:p>
            <a:pPr algn="ctr">
              <a:lnSpc>
                <a:spcPts val="3543"/>
              </a:lnSpc>
              <a:spcBef>
                <a:spcPct val="0"/>
              </a:spcBef>
            </a:pPr>
            <a:r>
              <a:rPr lang="en-US" sz="2530" b="1">
                <a:solidFill>
                  <a:srgbClr val="32B0AB"/>
                </a:solidFill>
                <a:latin typeface="IBM Plex Sans Bold"/>
                <a:ea typeface="IBM Plex Sans Bold"/>
                <a:cs typeface="IBM Plex Sans Bold"/>
                <a:sym typeface="IBM Plex Sans Bold"/>
              </a:rPr>
              <a:t>Nous nous engageons pour l'avenir de 2 millions d'enfants dont les parents ont librement choisi un établissement scolaire et son projet éducatif.</a:t>
            </a:r>
          </a:p>
        </p:txBody>
      </p:sp>
      <p:sp>
        <p:nvSpPr>
          <p:cNvPr id="14" name="TextBox 14"/>
          <p:cNvSpPr txBox="1"/>
          <p:nvPr/>
        </p:nvSpPr>
        <p:spPr>
          <a:xfrm>
            <a:off x="9427684" y="5415199"/>
            <a:ext cx="8503989" cy="1335895"/>
          </a:xfrm>
          <a:prstGeom prst="rect">
            <a:avLst/>
          </a:prstGeom>
        </p:spPr>
        <p:txBody>
          <a:bodyPr lIns="0" tIns="0" rIns="0" bIns="0" rtlCol="0" anchor="t">
            <a:spAutoFit/>
          </a:bodyPr>
          <a:lstStyle/>
          <a:p>
            <a:pPr algn="ctr">
              <a:lnSpc>
                <a:spcPts val="3543"/>
              </a:lnSpc>
              <a:spcBef>
                <a:spcPct val="0"/>
              </a:spcBef>
            </a:pPr>
            <a:r>
              <a:rPr lang="en-US" sz="2530" b="1">
                <a:solidFill>
                  <a:srgbClr val="32B0AB"/>
                </a:solidFill>
                <a:latin typeface="IBM Plex Sans Bold"/>
                <a:ea typeface="IBM Plex Sans Bold"/>
                <a:cs typeface="IBM Plex Sans Bold"/>
                <a:sym typeface="IBM Plex Sans Bold"/>
              </a:rPr>
              <a:t>La première Apel a été créée à Marseille en 1930, par des parents d'élèves désireux d'être associés à la vie des établissements scolaires de leurs enfants.</a:t>
            </a:r>
          </a:p>
        </p:txBody>
      </p:sp>
      <p:sp>
        <p:nvSpPr>
          <p:cNvPr id="15" name="TextBox 15"/>
          <p:cNvSpPr txBox="1"/>
          <p:nvPr/>
        </p:nvSpPr>
        <p:spPr>
          <a:xfrm>
            <a:off x="9427684" y="7637218"/>
            <a:ext cx="8503989" cy="888220"/>
          </a:xfrm>
          <a:prstGeom prst="rect">
            <a:avLst/>
          </a:prstGeom>
        </p:spPr>
        <p:txBody>
          <a:bodyPr lIns="0" tIns="0" rIns="0" bIns="0" rtlCol="0" anchor="t">
            <a:spAutoFit/>
          </a:bodyPr>
          <a:lstStyle/>
          <a:p>
            <a:pPr algn="ctr">
              <a:lnSpc>
                <a:spcPts val="3543"/>
              </a:lnSpc>
              <a:spcBef>
                <a:spcPct val="0"/>
              </a:spcBef>
            </a:pPr>
            <a:r>
              <a:rPr lang="en-US" sz="2530" b="1">
                <a:solidFill>
                  <a:srgbClr val="32B0AB"/>
                </a:solidFill>
                <a:latin typeface="IBM Plex Sans Bold"/>
                <a:ea typeface="IBM Plex Sans Bold"/>
                <a:cs typeface="IBM Plex Sans Bold"/>
                <a:sym typeface="IBM Plex Sans Bold"/>
              </a:rPr>
              <a:t>Chaque jour, des milliers de bénévoles collaborent activement aux projets éducatifs des établissements.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32135" y="8816059"/>
            <a:ext cx="1927165" cy="884482"/>
          </a:xfrm>
          <a:custGeom>
            <a:avLst/>
            <a:gdLst/>
            <a:ahLst/>
            <a:cxnLst/>
            <a:rect l="l" t="t" r="r" b="b"/>
            <a:pathLst>
              <a:path w="1927165" h="884482">
                <a:moveTo>
                  <a:pt x="0" y="0"/>
                </a:moveTo>
                <a:lnTo>
                  <a:pt x="1927165" y="0"/>
                </a:lnTo>
                <a:lnTo>
                  <a:pt x="1927165" y="884482"/>
                </a:lnTo>
                <a:lnTo>
                  <a:pt x="0" y="884482"/>
                </a:lnTo>
                <a:lnTo>
                  <a:pt x="0" y="0"/>
                </a:lnTo>
                <a:close/>
              </a:path>
            </a:pathLst>
          </a:custGeom>
          <a:blipFill>
            <a:blip r:embed="rId2"/>
            <a:stretch>
              <a:fillRect/>
            </a:stretch>
          </a:blipFill>
        </p:spPr>
        <p:txBody>
          <a:bodyPr/>
          <a:lstStyle/>
          <a:p>
            <a:endParaRPr lang="fr-FR"/>
          </a:p>
        </p:txBody>
      </p:sp>
      <p:grpSp>
        <p:nvGrpSpPr>
          <p:cNvPr id="3" name="Group 3"/>
          <p:cNvGrpSpPr/>
          <p:nvPr/>
        </p:nvGrpSpPr>
        <p:grpSpPr>
          <a:xfrm>
            <a:off x="14330817" y="541775"/>
            <a:ext cx="5129925" cy="2019385"/>
            <a:chOff x="0" y="0"/>
            <a:chExt cx="6839901" cy="2692514"/>
          </a:xfrm>
        </p:grpSpPr>
        <p:sp>
          <p:nvSpPr>
            <p:cNvPr id="4" name="Freeform 4"/>
            <p:cNvSpPr/>
            <p:nvPr/>
          </p:nvSpPr>
          <p:spPr>
            <a:xfrm>
              <a:off x="0" y="0"/>
              <a:ext cx="4926615" cy="2692514"/>
            </a:xfrm>
            <a:custGeom>
              <a:avLst/>
              <a:gdLst/>
              <a:ahLst/>
              <a:cxnLst/>
              <a:rect l="l" t="t" r="r" b="b"/>
              <a:pathLst>
                <a:path w="4926615" h="2692514">
                  <a:moveTo>
                    <a:pt x="0" y="0"/>
                  </a:moveTo>
                  <a:lnTo>
                    <a:pt x="4926615" y="0"/>
                  </a:lnTo>
                  <a:lnTo>
                    <a:pt x="4926615" y="2692514"/>
                  </a:lnTo>
                  <a:lnTo>
                    <a:pt x="0" y="2692514"/>
                  </a:lnTo>
                  <a:lnTo>
                    <a:pt x="0" y="0"/>
                  </a:lnTo>
                  <a:close/>
                </a:path>
              </a:pathLst>
            </a:custGeom>
            <a:blipFill>
              <a:blip r:embed="rId3"/>
              <a:stretch>
                <a:fillRect/>
              </a:stretch>
            </a:blipFill>
          </p:spPr>
          <p:txBody>
            <a:bodyPr/>
            <a:lstStyle/>
            <a:p>
              <a:endParaRPr lang="fr-FR"/>
            </a:p>
          </p:txBody>
        </p:sp>
        <p:grpSp>
          <p:nvGrpSpPr>
            <p:cNvPr id="5" name="Group 5"/>
            <p:cNvGrpSpPr/>
            <p:nvPr/>
          </p:nvGrpSpPr>
          <p:grpSpPr>
            <a:xfrm>
              <a:off x="1499781" y="2123002"/>
              <a:ext cx="5340120" cy="569512"/>
              <a:chOff x="0" y="0"/>
              <a:chExt cx="1054838" cy="112496"/>
            </a:xfrm>
          </p:grpSpPr>
          <p:sp>
            <p:nvSpPr>
              <p:cNvPr id="6" name="Freeform 6"/>
              <p:cNvSpPr/>
              <p:nvPr/>
            </p:nvSpPr>
            <p:spPr>
              <a:xfrm>
                <a:off x="0" y="0"/>
                <a:ext cx="1054838" cy="112496"/>
              </a:xfrm>
              <a:custGeom>
                <a:avLst/>
                <a:gdLst/>
                <a:ahLst/>
                <a:cxnLst/>
                <a:rect l="l" t="t" r="r" b="b"/>
                <a:pathLst>
                  <a:path w="1054838" h="112496">
                    <a:moveTo>
                      <a:pt x="851638" y="0"/>
                    </a:moveTo>
                    <a:cubicBezTo>
                      <a:pt x="963863" y="0"/>
                      <a:pt x="1054838" y="25183"/>
                      <a:pt x="1054838" y="56248"/>
                    </a:cubicBezTo>
                    <a:cubicBezTo>
                      <a:pt x="1054838" y="87313"/>
                      <a:pt x="963863" y="112496"/>
                      <a:pt x="851638" y="112496"/>
                    </a:cubicBezTo>
                    <a:lnTo>
                      <a:pt x="203200" y="112496"/>
                    </a:lnTo>
                    <a:cubicBezTo>
                      <a:pt x="90976" y="112496"/>
                      <a:pt x="0" y="87313"/>
                      <a:pt x="0" y="56248"/>
                    </a:cubicBezTo>
                    <a:cubicBezTo>
                      <a:pt x="0" y="25183"/>
                      <a:pt x="90976" y="0"/>
                      <a:pt x="203200" y="0"/>
                    </a:cubicBezTo>
                    <a:close/>
                  </a:path>
                </a:pathLst>
              </a:custGeom>
              <a:solidFill>
                <a:srgbClr val="FFFFFF"/>
              </a:solidFill>
            </p:spPr>
            <p:txBody>
              <a:bodyPr/>
              <a:lstStyle/>
              <a:p>
                <a:endParaRPr lang="fr-FR"/>
              </a:p>
            </p:txBody>
          </p:sp>
          <p:sp>
            <p:nvSpPr>
              <p:cNvPr id="7" name="TextBox 7"/>
              <p:cNvSpPr txBox="1"/>
              <p:nvPr/>
            </p:nvSpPr>
            <p:spPr>
              <a:xfrm>
                <a:off x="0" y="-57150"/>
                <a:ext cx="1054838" cy="169646"/>
              </a:xfrm>
              <a:prstGeom prst="rect">
                <a:avLst/>
              </a:prstGeom>
            </p:spPr>
            <p:txBody>
              <a:bodyPr lIns="50800" tIns="50800" rIns="50800" bIns="50800" rtlCol="0" anchor="ctr"/>
              <a:lstStyle/>
              <a:p>
                <a:pPr algn="ctr">
                  <a:lnSpc>
                    <a:spcPts val="3543"/>
                  </a:lnSpc>
                </a:pPr>
                <a:endParaRPr/>
              </a:p>
            </p:txBody>
          </p:sp>
        </p:grpSp>
      </p:grpSp>
      <p:grpSp>
        <p:nvGrpSpPr>
          <p:cNvPr id="8" name="Group 8"/>
          <p:cNvGrpSpPr/>
          <p:nvPr/>
        </p:nvGrpSpPr>
        <p:grpSpPr>
          <a:xfrm>
            <a:off x="593653" y="464284"/>
            <a:ext cx="2085058" cy="2085058"/>
            <a:chOff x="0" y="0"/>
            <a:chExt cx="549151" cy="549151"/>
          </a:xfrm>
        </p:grpSpPr>
        <p:sp>
          <p:nvSpPr>
            <p:cNvPr id="9" name="Freeform 9"/>
            <p:cNvSpPr/>
            <p:nvPr/>
          </p:nvSpPr>
          <p:spPr>
            <a:xfrm>
              <a:off x="0" y="0"/>
              <a:ext cx="549151" cy="549151"/>
            </a:xfrm>
            <a:custGeom>
              <a:avLst/>
              <a:gdLst/>
              <a:ahLst/>
              <a:cxnLst/>
              <a:rect l="l" t="t" r="r" b="b"/>
              <a:pathLst>
                <a:path w="549151" h="549151">
                  <a:moveTo>
                    <a:pt x="0" y="0"/>
                  </a:moveTo>
                  <a:lnTo>
                    <a:pt x="549151" y="0"/>
                  </a:lnTo>
                  <a:lnTo>
                    <a:pt x="549151" y="549151"/>
                  </a:lnTo>
                  <a:lnTo>
                    <a:pt x="0" y="549151"/>
                  </a:lnTo>
                  <a:close/>
                </a:path>
              </a:pathLst>
            </a:custGeom>
            <a:solidFill>
              <a:srgbClr val="32B0AB"/>
            </a:solidFill>
          </p:spPr>
          <p:txBody>
            <a:bodyPr/>
            <a:lstStyle/>
            <a:p>
              <a:endParaRPr lang="fr-FR"/>
            </a:p>
          </p:txBody>
        </p:sp>
        <p:sp>
          <p:nvSpPr>
            <p:cNvPr id="10" name="TextBox 10"/>
            <p:cNvSpPr txBox="1"/>
            <p:nvPr/>
          </p:nvSpPr>
          <p:spPr>
            <a:xfrm>
              <a:off x="0" y="-28575"/>
              <a:ext cx="549151" cy="577726"/>
            </a:xfrm>
            <a:prstGeom prst="rect">
              <a:avLst/>
            </a:prstGeom>
          </p:spPr>
          <p:txBody>
            <a:bodyPr lIns="50800" tIns="50800" rIns="50800" bIns="50800" rtlCol="0" anchor="ctr"/>
            <a:lstStyle/>
            <a:p>
              <a:pPr algn="ctr">
                <a:lnSpc>
                  <a:spcPts val="2003"/>
                </a:lnSpc>
              </a:pPr>
              <a:r>
                <a:rPr lang="en-US" sz="1430" b="1">
                  <a:solidFill>
                    <a:srgbClr val="FFFFFF"/>
                  </a:solidFill>
                  <a:latin typeface="Canva Sans Bold"/>
                  <a:ea typeface="Canva Sans Bold"/>
                  <a:cs typeface="Canva Sans Bold"/>
                  <a:sym typeface="Canva Sans Bold"/>
                </a:rPr>
                <a:t>Logo</a:t>
              </a:r>
            </a:p>
            <a:p>
              <a:pPr algn="ctr">
                <a:lnSpc>
                  <a:spcPts val="2003"/>
                </a:lnSpc>
              </a:pPr>
              <a:r>
                <a:rPr lang="en-US" sz="1430" b="1">
                  <a:solidFill>
                    <a:srgbClr val="FFFFFF"/>
                  </a:solidFill>
                  <a:latin typeface="Canva Sans Bold"/>
                  <a:ea typeface="Canva Sans Bold"/>
                  <a:cs typeface="Canva Sans Bold"/>
                  <a:sym typeface="Canva Sans Bold"/>
                </a:rPr>
                <a:t>de l’établissement</a:t>
              </a:r>
            </a:p>
          </p:txBody>
        </p:sp>
      </p:grpSp>
      <p:grpSp>
        <p:nvGrpSpPr>
          <p:cNvPr id="11" name="Group 11"/>
          <p:cNvGrpSpPr>
            <a:grpSpLocks noChangeAspect="1"/>
          </p:cNvGrpSpPr>
          <p:nvPr/>
        </p:nvGrpSpPr>
        <p:grpSpPr>
          <a:xfrm>
            <a:off x="10409334" y="3251015"/>
            <a:ext cx="7004046" cy="5623486"/>
            <a:chOff x="0" y="0"/>
            <a:chExt cx="7467600" cy="5995670"/>
          </a:xfrm>
        </p:grpSpPr>
        <p:sp>
          <p:nvSpPr>
            <p:cNvPr id="12" name="Freeform 12"/>
            <p:cNvSpPr/>
            <p:nvPr/>
          </p:nvSpPr>
          <p:spPr>
            <a:xfrm>
              <a:off x="0" y="0"/>
              <a:ext cx="7467600" cy="4513580"/>
            </a:xfrm>
            <a:custGeom>
              <a:avLst/>
              <a:gdLst/>
              <a:ahLst/>
              <a:cxnLst/>
              <a:rect l="l" t="t" r="r" b="b"/>
              <a:pathLst>
                <a:path w="7467600" h="4513580">
                  <a:moveTo>
                    <a:pt x="7127240" y="0"/>
                  </a:moveTo>
                  <a:lnTo>
                    <a:pt x="340360" y="0"/>
                  </a:lnTo>
                  <a:cubicBezTo>
                    <a:pt x="152400" y="0"/>
                    <a:pt x="0" y="152400"/>
                    <a:pt x="0" y="340360"/>
                  </a:cubicBezTo>
                  <a:lnTo>
                    <a:pt x="0" y="4513580"/>
                  </a:lnTo>
                  <a:lnTo>
                    <a:pt x="7467600" y="4513580"/>
                  </a:lnTo>
                  <a:lnTo>
                    <a:pt x="7467600" y="340360"/>
                  </a:lnTo>
                  <a:cubicBezTo>
                    <a:pt x="7467600" y="152400"/>
                    <a:pt x="7315200" y="0"/>
                    <a:pt x="7127240" y="0"/>
                  </a:cubicBezTo>
                  <a:close/>
                  <a:moveTo>
                    <a:pt x="7142480" y="4188460"/>
                  </a:moveTo>
                  <a:lnTo>
                    <a:pt x="314961" y="4188460"/>
                  </a:lnTo>
                  <a:lnTo>
                    <a:pt x="314961" y="353060"/>
                  </a:lnTo>
                  <a:lnTo>
                    <a:pt x="7142480" y="353060"/>
                  </a:lnTo>
                  <a:lnTo>
                    <a:pt x="7142480" y="4188460"/>
                  </a:lnTo>
                  <a:close/>
                </a:path>
              </a:pathLst>
            </a:custGeom>
            <a:solidFill>
              <a:srgbClr val="000000"/>
            </a:solidFill>
          </p:spPr>
          <p:txBody>
            <a:bodyPr/>
            <a:lstStyle/>
            <a:p>
              <a:endParaRPr lang="fr-FR"/>
            </a:p>
          </p:txBody>
        </p:sp>
        <p:sp>
          <p:nvSpPr>
            <p:cNvPr id="13" name="Freeform 13"/>
            <p:cNvSpPr/>
            <p:nvPr/>
          </p:nvSpPr>
          <p:spPr>
            <a:xfrm>
              <a:off x="0" y="4514850"/>
              <a:ext cx="7467600" cy="695960"/>
            </a:xfrm>
            <a:custGeom>
              <a:avLst/>
              <a:gdLst/>
              <a:ahLst/>
              <a:cxnLst/>
              <a:rect l="l" t="t" r="r" b="b"/>
              <a:pathLst>
                <a:path w="7467600" h="695960">
                  <a:moveTo>
                    <a:pt x="0" y="355600"/>
                  </a:moveTo>
                  <a:cubicBezTo>
                    <a:pt x="0" y="543560"/>
                    <a:pt x="152400" y="695960"/>
                    <a:pt x="340360" y="695960"/>
                  </a:cubicBezTo>
                  <a:lnTo>
                    <a:pt x="7127240" y="695960"/>
                  </a:lnTo>
                  <a:cubicBezTo>
                    <a:pt x="7315200" y="695960"/>
                    <a:pt x="7467600" y="543560"/>
                    <a:pt x="7467600" y="355600"/>
                  </a:cubicBezTo>
                  <a:lnTo>
                    <a:pt x="7467600" y="0"/>
                  </a:lnTo>
                  <a:lnTo>
                    <a:pt x="0" y="0"/>
                  </a:lnTo>
                  <a:lnTo>
                    <a:pt x="0" y="355600"/>
                  </a:lnTo>
                  <a:close/>
                </a:path>
              </a:pathLst>
            </a:custGeom>
            <a:solidFill>
              <a:srgbClr val="E9E9E9"/>
            </a:solidFill>
          </p:spPr>
          <p:txBody>
            <a:bodyPr/>
            <a:lstStyle/>
            <a:p>
              <a:endParaRPr lang="fr-FR"/>
            </a:p>
          </p:txBody>
        </p:sp>
        <p:sp>
          <p:nvSpPr>
            <p:cNvPr id="14" name="Freeform 14"/>
            <p:cNvSpPr/>
            <p:nvPr/>
          </p:nvSpPr>
          <p:spPr>
            <a:xfrm>
              <a:off x="2434265" y="5210810"/>
              <a:ext cx="2596530" cy="786130"/>
            </a:xfrm>
            <a:custGeom>
              <a:avLst/>
              <a:gdLst/>
              <a:ahLst/>
              <a:cxnLst/>
              <a:rect l="l" t="t" r="r" b="b"/>
              <a:pathLst>
                <a:path w="2596530" h="786130">
                  <a:moveTo>
                    <a:pt x="1253815" y="0"/>
                  </a:moveTo>
                  <a:lnTo>
                    <a:pt x="448635" y="0"/>
                  </a:lnTo>
                  <a:cubicBezTo>
                    <a:pt x="448635" y="0"/>
                    <a:pt x="424505" y="370840"/>
                    <a:pt x="399105" y="525780"/>
                  </a:cubicBezTo>
                  <a:cubicBezTo>
                    <a:pt x="354655" y="791210"/>
                    <a:pt x="82875" y="706120"/>
                    <a:pt x="5405" y="762000"/>
                  </a:cubicBezTo>
                  <a:cubicBezTo>
                    <a:pt x="-4755" y="769620"/>
                    <a:pt x="325" y="786130"/>
                    <a:pt x="13025" y="786130"/>
                  </a:cubicBezTo>
                  <a:lnTo>
                    <a:pt x="2583505" y="786130"/>
                  </a:lnTo>
                  <a:cubicBezTo>
                    <a:pt x="2596205" y="786130"/>
                    <a:pt x="2601285" y="769620"/>
                    <a:pt x="2591125" y="762000"/>
                  </a:cubicBezTo>
                  <a:cubicBezTo>
                    <a:pt x="2513655" y="706120"/>
                    <a:pt x="2241875" y="791210"/>
                    <a:pt x="2197425" y="525780"/>
                  </a:cubicBezTo>
                  <a:cubicBezTo>
                    <a:pt x="2172025" y="370840"/>
                    <a:pt x="2147895" y="0"/>
                    <a:pt x="2147895" y="0"/>
                  </a:cubicBezTo>
                  <a:lnTo>
                    <a:pt x="1253815" y="0"/>
                  </a:lnTo>
                  <a:close/>
                </a:path>
              </a:pathLst>
            </a:custGeom>
            <a:solidFill>
              <a:srgbClr val="BBBBBB"/>
            </a:solidFill>
          </p:spPr>
          <p:txBody>
            <a:bodyPr/>
            <a:lstStyle/>
            <a:p>
              <a:endParaRPr lang="fr-FR"/>
            </a:p>
          </p:txBody>
        </p:sp>
        <p:sp>
          <p:nvSpPr>
            <p:cNvPr id="15" name="Freeform 15"/>
            <p:cNvSpPr/>
            <p:nvPr/>
          </p:nvSpPr>
          <p:spPr>
            <a:xfrm>
              <a:off x="314960" y="353060"/>
              <a:ext cx="6827520" cy="3835400"/>
            </a:xfrm>
            <a:custGeom>
              <a:avLst/>
              <a:gdLst/>
              <a:ahLst/>
              <a:cxnLst/>
              <a:rect l="l" t="t" r="r" b="b"/>
              <a:pathLst>
                <a:path w="6827520" h="3835400">
                  <a:moveTo>
                    <a:pt x="0" y="0"/>
                  </a:moveTo>
                  <a:lnTo>
                    <a:pt x="6827520" y="0"/>
                  </a:lnTo>
                  <a:lnTo>
                    <a:pt x="6827520" y="3835400"/>
                  </a:lnTo>
                  <a:lnTo>
                    <a:pt x="0" y="3835400"/>
                  </a:lnTo>
                  <a:close/>
                </a:path>
              </a:pathLst>
            </a:custGeom>
            <a:blipFill>
              <a:blip r:embed="rId4"/>
              <a:stretch>
                <a:fillRect t="-1432" b="-1432"/>
              </a:stretch>
            </a:blipFill>
          </p:spPr>
          <p:txBody>
            <a:bodyPr/>
            <a:lstStyle/>
            <a:p>
              <a:endParaRPr lang="fr-FR"/>
            </a:p>
          </p:txBody>
        </p:sp>
      </p:grpSp>
      <p:sp>
        <p:nvSpPr>
          <p:cNvPr id="16" name="TextBox 16"/>
          <p:cNvSpPr txBox="1"/>
          <p:nvPr/>
        </p:nvSpPr>
        <p:spPr>
          <a:xfrm>
            <a:off x="2678710" y="246500"/>
            <a:ext cx="11652107" cy="1621917"/>
          </a:xfrm>
          <a:prstGeom prst="rect">
            <a:avLst/>
          </a:prstGeom>
        </p:spPr>
        <p:txBody>
          <a:bodyPr lIns="0" tIns="0" rIns="0" bIns="0" rtlCol="0" anchor="t">
            <a:spAutoFit/>
          </a:bodyPr>
          <a:lstStyle/>
          <a:p>
            <a:pPr algn="just">
              <a:lnSpc>
                <a:spcPts val="7308"/>
              </a:lnSpc>
            </a:pPr>
            <a:r>
              <a:rPr lang="en-US" sz="3600" b="1">
                <a:solidFill>
                  <a:srgbClr val="CD0F81"/>
                </a:solidFill>
                <a:latin typeface="IBM Plex Sans Bold"/>
                <a:ea typeface="IBM Plex Sans Bold"/>
                <a:cs typeface="IBM Plex Sans Bold"/>
                <a:sym typeface="IBM Plex Sans Bold"/>
              </a:rPr>
              <a:t>DÉCOUVREZ FAMILLE &amp; EDUCATION</a:t>
            </a:r>
          </a:p>
          <a:p>
            <a:pPr algn="ctr">
              <a:lnSpc>
                <a:spcPts val="5040"/>
              </a:lnSpc>
              <a:spcBef>
                <a:spcPct val="0"/>
              </a:spcBef>
            </a:pPr>
            <a:endParaRPr lang="en-US" sz="3600" b="1">
              <a:solidFill>
                <a:srgbClr val="CD0F81"/>
              </a:solidFill>
              <a:latin typeface="IBM Plex Sans Bold"/>
              <a:ea typeface="IBM Plex Sans Bold"/>
              <a:cs typeface="IBM Plex Sans Bold"/>
              <a:sym typeface="IBM Plex Sans Bold"/>
            </a:endParaRPr>
          </a:p>
        </p:txBody>
      </p:sp>
      <p:sp>
        <p:nvSpPr>
          <p:cNvPr id="17" name="TextBox 17"/>
          <p:cNvSpPr txBox="1"/>
          <p:nvPr/>
        </p:nvSpPr>
        <p:spPr>
          <a:xfrm>
            <a:off x="593653" y="3690722"/>
            <a:ext cx="9297794" cy="6009819"/>
          </a:xfrm>
          <a:prstGeom prst="rect">
            <a:avLst/>
          </a:prstGeom>
        </p:spPr>
        <p:txBody>
          <a:bodyPr lIns="0" tIns="0" rIns="0" bIns="0" rtlCol="0" anchor="t">
            <a:spAutoFit/>
          </a:bodyPr>
          <a:lstStyle/>
          <a:p>
            <a:pPr algn="just">
              <a:lnSpc>
                <a:spcPts val="3685"/>
              </a:lnSpc>
            </a:pPr>
            <a:r>
              <a:rPr lang="en-US" sz="1630">
                <a:solidFill>
                  <a:srgbClr val="000000"/>
                </a:solidFill>
                <a:latin typeface="Canva Sans"/>
                <a:ea typeface="Canva Sans"/>
                <a:cs typeface="Canva Sans"/>
                <a:sym typeface="Canva Sans"/>
              </a:rPr>
              <a:t>Diffusé tous les deux mois à tous les adhérents de l'Apel, Famille &amp; éducation - le magazine de l'Apel, accompagne les parents d’élèves tout au long de la scolarité de leurs enfants de la maternelle au post-bac.</a:t>
            </a:r>
          </a:p>
          <a:p>
            <a:pPr algn="just">
              <a:lnSpc>
                <a:spcPts val="3685"/>
              </a:lnSpc>
            </a:pPr>
            <a:r>
              <a:rPr lang="en-US" sz="1630">
                <a:solidFill>
                  <a:srgbClr val="000000"/>
                </a:solidFill>
                <a:latin typeface="Canva Sans"/>
                <a:ea typeface="Canva Sans"/>
                <a:cs typeface="Canva Sans"/>
                <a:sym typeface="Canva Sans"/>
              </a:rPr>
              <a:t>Dans chacun des numéros, les lecteurs retrouvent des actualités scolaires et éducatives, des avis et conseils d’experts, des pistes de réflexion. Le dossier explore une thématique scolaire ou éducative et donne la parole à des experts qui aident les parents à y voir plus clair. Dans les pages scolarité, des experts et des enseignants apportent des conseils pratiques et méthodologiques par niveaux scolaires. La rubrique psychologie répond aux préoccupations et questions auxquelles les parents sont confrontés. Des pages temps libres proposent aux familles des activités à partager en laissant les smartphones de côté.</a:t>
            </a:r>
          </a:p>
          <a:p>
            <a:pPr algn="just">
              <a:lnSpc>
                <a:spcPts val="3685"/>
              </a:lnSpc>
            </a:pPr>
            <a:r>
              <a:rPr lang="en-US" sz="1630">
                <a:solidFill>
                  <a:srgbClr val="000000"/>
                </a:solidFill>
                <a:latin typeface="Canva Sans"/>
                <a:ea typeface="Canva Sans"/>
                <a:cs typeface="Canva Sans"/>
                <a:sym typeface="Canva Sans"/>
              </a:rPr>
              <a:t>Depuis janvier 2026 le magazine propose une offre d'information multimédia, avec des compléments élaborés par la rédaction disponibles sur apel.fr.</a:t>
            </a:r>
          </a:p>
          <a:p>
            <a:pPr algn="just">
              <a:lnSpc>
                <a:spcPts val="3685"/>
              </a:lnSpc>
            </a:pPr>
            <a:endParaRPr lang="en-US" sz="1630">
              <a:solidFill>
                <a:srgbClr val="000000"/>
              </a:solidFill>
              <a:latin typeface="Canva Sans"/>
              <a:ea typeface="Canva Sans"/>
              <a:cs typeface="Canva Sans"/>
              <a:sym typeface="Canva Sans"/>
            </a:endParaRPr>
          </a:p>
        </p:txBody>
      </p:sp>
      <p:sp>
        <p:nvSpPr>
          <p:cNvPr id="18" name="Freeform 18"/>
          <p:cNvSpPr/>
          <p:nvPr/>
        </p:nvSpPr>
        <p:spPr>
          <a:xfrm>
            <a:off x="3378340" y="1417647"/>
            <a:ext cx="4647491" cy="2263389"/>
          </a:xfrm>
          <a:custGeom>
            <a:avLst/>
            <a:gdLst/>
            <a:ahLst/>
            <a:cxnLst/>
            <a:rect l="l" t="t" r="r" b="b"/>
            <a:pathLst>
              <a:path w="4647491" h="2263389">
                <a:moveTo>
                  <a:pt x="0" y="0"/>
                </a:moveTo>
                <a:lnTo>
                  <a:pt x="4647492" y="0"/>
                </a:lnTo>
                <a:lnTo>
                  <a:pt x="4647492" y="2263389"/>
                </a:lnTo>
                <a:lnTo>
                  <a:pt x="0" y="2263389"/>
                </a:lnTo>
                <a:lnTo>
                  <a:pt x="0" y="0"/>
                </a:lnTo>
                <a:close/>
              </a:path>
            </a:pathLst>
          </a:custGeom>
          <a:blipFill>
            <a:blip r:embed="rId5"/>
            <a:stretch>
              <a:fillRect l="-10375" t="-31105" r="-11668" b="-32034"/>
            </a:stretch>
          </a:blipFill>
        </p:spPr>
        <p:txBody>
          <a:bodyPr/>
          <a:lstStyle/>
          <a:p>
            <a:endParaRPr lang="fr-FR"/>
          </a:p>
        </p:txBody>
      </p:sp>
      <p:sp>
        <p:nvSpPr>
          <p:cNvPr id="19" name="TextBox 19"/>
          <p:cNvSpPr txBox="1"/>
          <p:nvPr/>
        </p:nvSpPr>
        <p:spPr>
          <a:xfrm>
            <a:off x="10409334" y="2204680"/>
            <a:ext cx="7004046" cy="674859"/>
          </a:xfrm>
          <a:prstGeom prst="rect">
            <a:avLst/>
          </a:prstGeom>
        </p:spPr>
        <p:txBody>
          <a:bodyPr lIns="0" tIns="0" rIns="0" bIns="0" rtlCol="0" anchor="t">
            <a:spAutoFit/>
          </a:bodyPr>
          <a:lstStyle/>
          <a:p>
            <a:pPr algn="ctr">
              <a:lnSpc>
                <a:spcPts val="2703"/>
              </a:lnSpc>
              <a:spcBef>
                <a:spcPct val="0"/>
              </a:spcBef>
            </a:pPr>
            <a:r>
              <a:rPr lang="en-US" sz="1930" b="1">
                <a:solidFill>
                  <a:srgbClr val="32B0AB"/>
                </a:solidFill>
                <a:latin typeface="IBM Plex Sans Bold"/>
                <a:ea typeface="IBM Plex Sans Bold"/>
                <a:cs typeface="IBM Plex Sans Bold"/>
                <a:sym typeface="IBM Plex Sans Bold"/>
              </a:rPr>
              <a:t>une édition numérique, que chaque adhérent peut décider de choisir à la place de la version papier.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32135" y="8816059"/>
            <a:ext cx="1927165" cy="884482"/>
          </a:xfrm>
          <a:custGeom>
            <a:avLst/>
            <a:gdLst/>
            <a:ahLst/>
            <a:cxnLst/>
            <a:rect l="l" t="t" r="r" b="b"/>
            <a:pathLst>
              <a:path w="1927165" h="884482">
                <a:moveTo>
                  <a:pt x="0" y="0"/>
                </a:moveTo>
                <a:lnTo>
                  <a:pt x="1927165" y="0"/>
                </a:lnTo>
                <a:lnTo>
                  <a:pt x="1927165" y="884482"/>
                </a:lnTo>
                <a:lnTo>
                  <a:pt x="0" y="884482"/>
                </a:lnTo>
                <a:lnTo>
                  <a:pt x="0" y="0"/>
                </a:lnTo>
                <a:close/>
              </a:path>
            </a:pathLst>
          </a:custGeom>
          <a:blipFill>
            <a:blip r:embed="rId2"/>
            <a:stretch>
              <a:fillRect/>
            </a:stretch>
          </a:blipFill>
        </p:spPr>
        <p:txBody>
          <a:bodyPr/>
          <a:lstStyle/>
          <a:p>
            <a:endParaRPr lang="fr-FR"/>
          </a:p>
        </p:txBody>
      </p:sp>
      <p:grpSp>
        <p:nvGrpSpPr>
          <p:cNvPr id="3" name="Group 3"/>
          <p:cNvGrpSpPr/>
          <p:nvPr/>
        </p:nvGrpSpPr>
        <p:grpSpPr>
          <a:xfrm>
            <a:off x="14330817" y="541775"/>
            <a:ext cx="5129925" cy="2019385"/>
            <a:chOff x="0" y="0"/>
            <a:chExt cx="6839901" cy="2692514"/>
          </a:xfrm>
        </p:grpSpPr>
        <p:sp>
          <p:nvSpPr>
            <p:cNvPr id="4" name="Freeform 4"/>
            <p:cNvSpPr/>
            <p:nvPr/>
          </p:nvSpPr>
          <p:spPr>
            <a:xfrm>
              <a:off x="0" y="0"/>
              <a:ext cx="4926615" cy="2692514"/>
            </a:xfrm>
            <a:custGeom>
              <a:avLst/>
              <a:gdLst/>
              <a:ahLst/>
              <a:cxnLst/>
              <a:rect l="l" t="t" r="r" b="b"/>
              <a:pathLst>
                <a:path w="4926615" h="2692514">
                  <a:moveTo>
                    <a:pt x="0" y="0"/>
                  </a:moveTo>
                  <a:lnTo>
                    <a:pt x="4926615" y="0"/>
                  </a:lnTo>
                  <a:lnTo>
                    <a:pt x="4926615" y="2692514"/>
                  </a:lnTo>
                  <a:lnTo>
                    <a:pt x="0" y="2692514"/>
                  </a:lnTo>
                  <a:lnTo>
                    <a:pt x="0" y="0"/>
                  </a:lnTo>
                  <a:close/>
                </a:path>
              </a:pathLst>
            </a:custGeom>
            <a:blipFill>
              <a:blip r:embed="rId3"/>
              <a:stretch>
                <a:fillRect/>
              </a:stretch>
            </a:blipFill>
          </p:spPr>
          <p:txBody>
            <a:bodyPr/>
            <a:lstStyle/>
            <a:p>
              <a:endParaRPr lang="fr-FR"/>
            </a:p>
          </p:txBody>
        </p:sp>
        <p:grpSp>
          <p:nvGrpSpPr>
            <p:cNvPr id="5" name="Group 5"/>
            <p:cNvGrpSpPr/>
            <p:nvPr/>
          </p:nvGrpSpPr>
          <p:grpSpPr>
            <a:xfrm>
              <a:off x="1499781" y="2123002"/>
              <a:ext cx="5340120" cy="569512"/>
              <a:chOff x="0" y="0"/>
              <a:chExt cx="1054838" cy="112496"/>
            </a:xfrm>
          </p:grpSpPr>
          <p:sp>
            <p:nvSpPr>
              <p:cNvPr id="6" name="Freeform 6"/>
              <p:cNvSpPr/>
              <p:nvPr/>
            </p:nvSpPr>
            <p:spPr>
              <a:xfrm>
                <a:off x="0" y="0"/>
                <a:ext cx="1054838" cy="112496"/>
              </a:xfrm>
              <a:custGeom>
                <a:avLst/>
                <a:gdLst/>
                <a:ahLst/>
                <a:cxnLst/>
                <a:rect l="l" t="t" r="r" b="b"/>
                <a:pathLst>
                  <a:path w="1054838" h="112496">
                    <a:moveTo>
                      <a:pt x="851638" y="0"/>
                    </a:moveTo>
                    <a:cubicBezTo>
                      <a:pt x="963863" y="0"/>
                      <a:pt x="1054838" y="25183"/>
                      <a:pt x="1054838" y="56248"/>
                    </a:cubicBezTo>
                    <a:cubicBezTo>
                      <a:pt x="1054838" y="87313"/>
                      <a:pt x="963863" y="112496"/>
                      <a:pt x="851638" y="112496"/>
                    </a:cubicBezTo>
                    <a:lnTo>
                      <a:pt x="203200" y="112496"/>
                    </a:lnTo>
                    <a:cubicBezTo>
                      <a:pt x="90976" y="112496"/>
                      <a:pt x="0" y="87313"/>
                      <a:pt x="0" y="56248"/>
                    </a:cubicBezTo>
                    <a:cubicBezTo>
                      <a:pt x="0" y="25183"/>
                      <a:pt x="90976" y="0"/>
                      <a:pt x="203200" y="0"/>
                    </a:cubicBezTo>
                    <a:close/>
                  </a:path>
                </a:pathLst>
              </a:custGeom>
              <a:solidFill>
                <a:srgbClr val="FFFFFF"/>
              </a:solidFill>
            </p:spPr>
            <p:txBody>
              <a:bodyPr/>
              <a:lstStyle/>
              <a:p>
                <a:endParaRPr lang="fr-FR"/>
              </a:p>
            </p:txBody>
          </p:sp>
          <p:sp>
            <p:nvSpPr>
              <p:cNvPr id="7" name="TextBox 7"/>
              <p:cNvSpPr txBox="1"/>
              <p:nvPr/>
            </p:nvSpPr>
            <p:spPr>
              <a:xfrm>
                <a:off x="0" y="-57150"/>
                <a:ext cx="1054838" cy="169646"/>
              </a:xfrm>
              <a:prstGeom prst="rect">
                <a:avLst/>
              </a:prstGeom>
            </p:spPr>
            <p:txBody>
              <a:bodyPr lIns="50800" tIns="50800" rIns="50800" bIns="50800" rtlCol="0" anchor="ctr"/>
              <a:lstStyle/>
              <a:p>
                <a:pPr algn="ctr">
                  <a:lnSpc>
                    <a:spcPts val="3543"/>
                  </a:lnSpc>
                </a:pPr>
                <a:endParaRPr/>
              </a:p>
            </p:txBody>
          </p:sp>
        </p:grpSp>
      </p:grpSp>
      <p:grpSp>
        <p:nvGrpSpPr>
          <p:cNvPr id="8" name="Group 8"/>
          <p:cNvGrpSpPr/>
          <p:nvPr/>
        </p:nvGrpSpPr>
        <p:grpSpPr>
          <a:xfrm>
            <a:off x="593653" y="464284"/>
            <a:ext cx="2085058" cy="2085058"/>
            <a:chOff x="0" y="0"/>
            <a:chExt cx="549151" cy="549151"/>
          </a:xfrm>
        </p:grpSpPr>
        <p:sp>
          <p:nvSpPr>
            <p:cNvPr id="9" name="Freeform 9"/>
            <p:cNvSpPr/>
            <p:nvPr/>
          </p:nvSpPr>
          <p:spPr>
            <a:xfrm>
              <a:off x="0" y="0"/>
              <a:ext cx="549151" cy="549151"/>
            </a:xfrm>
            <a:custGeom>
              <a:avLst/>
              <a:gdLst/>
              <a:ahLst/>
              <a:cxnLst/>
              <a:rect l="l" t="t" r="r" b="b"/>
              <a:pathLst>
                <a:path w="549151" h="549151">
                  <a:moveTo>
                    <a:pt x="0" y="0"/>
                  </a:moveTo>
                  <a:lnTo>
                    <a:pt x="549151" y="0"/>
                  </a:lnTo>
                  <a:lnTo>
                    <a:pt x="549151" y="549151"/>
                  </a:lnTo>
                  <a:lnTo>
                    <a:pt x="0" y="549151"/>
                  </a:lnTo>
                  <a:close/>
                </a:path>
              </a:pathLst>
            </a:custGeom>
            <a:solidFill>
              <a:srgbClr val="32B0AB"/>
            </a:solidFill>
          </p:spPr>
          <p:txBody>
            <a:bodyPr/>
            <a:lstStyle/>
            <a:p>
              <a:endParaRPr lang="fr-FR"/>
            </a:p>
          </p:txBody>
        </p:sp>
        <p:sp>
          <p:nvSpPr>
            <p:cNvPr id="10" name="TextBox 10"/>
            <p:cNvSpPr txBox="1"/>
            <p:nvPr/>
          </p:nvSpPr>
          <p:spPr>
            <a:xfrm>
              <a:off x="0" y="-28575"/>
              <a:ext cx="549151" cy="577726"/>
            </a:xfrm>
            <a:prstGeom prst="rect">
              <a:avLst/>
            </a:prstGeom>
          </p:spPr>
          <p:txBody>
            <a:bodyPr lIns="50800" tIns="50800" rIns="50800" bIns="50800" rtlCol="0" anchor="ctr"/>
            <a:lstStyle/>
            <a:p>
              <a:pPr algn="ctr">
                <a:lnSpc>
                  <a:spcPts val="2003"/>
                </a:lnSpc>
              </a:pPr>
              <a:r>
                <a:rPr lang="en-US" sz="1430" b="1">
                  <a:solidFill>
                    <a:srgbClr val="FFFFFF"/>
                  </a:solidFill>
                  <a:latin typeface="Canva Sans Bold"/>
                  <a:ea typeface="Canva Sans Bold"/>
                  <a:cs typeface="Canva Sans Bold"/>
                  <a:sym typeface="Canva Sans Bold"/>
                </a:rPr>
                <a:t>Logo</a:t>
              </a:r>
            </a:p>
            <a:p>
              <a:pPr algn="ctr">
                <a:lnSpc>
                  <a:spcPts val="2003"/>
                </a:lnSpc>
              </a:pPr>
              <a:r>
                <a:rPr lang="en-US" sz="1430" b="1">
                  <a:solidFill>
                    <a:srgbClr val="FFFFFF"/>
                  </a:solidFill>
                  <a:latin typeface="Canva Sans Bold"/>
                  <a:ea typeface="Canva Sans Bold"/>
                  <a:cs typeface="Canva Sans Bold"/>
                  <a:sym typeface="Canva Sans Bold"/>
                </a:rPr>
                <a:t>de l’établissement</a:t>
              </a:r>
            </a:p>
          </p:txBody>
        </p:sp>
      </p:grpSp>
      <p:sp>
        <p:nvSpPr>
          <p:cNvPr id="11" name="Freeform 11"/>
          <p:cNvSpPr/>
          <p:nvPr/>
        </p:nvSpPr>
        <p:spPr>
          <a:xfrm>
            <a:off x="2857913" y="2561160"/>
            <a:ext cx="12572174" cy="6317517"/>
          </a:xfrm>
          <a:custGeom>
            <a:avLst/>
            <a:gdLst/>
            <a:ahLst/>
            <a:cxnLst/>
            <a:rect l="l" t="t" r="r" b="b"/>
            <a:pathLst>
              <a:path w="12572174" h="6317517">
                <a:moveTo>
                  <a:pt x="0" y="0"/>
                </a:moveTo>
                <a:lnTo>
                  <a:pt x="12572174" y="0"/>
                </a:lnTo>
                <a:lnTo>
                  <a:pt x="12572174" y="6317517"/>
                </a:lnTo>
                <a:lnTo>
                  <a:pt x="0" y="6317517"/>
                </a:lnTo>
                <a:lnTo>
                  <a:pt x="0" y="0"/>
                </a:lnTo>
                <a:close/>
              </a:path>
            </a:pathLst>
          </a:custGeom>
          <a:blipFill>
            <a:blip r:embed="rId4"/>
            <a:stretch>
              <a:fillRect/>
            </a:stretch>
          </a:blipFill>
        </p:spPr>
        <p:txBody>
          <a:bodyPr/>
          <a:lstStyle/>
          <a:p>
            <a:endParaRPr lang="fr-FR"/>
          </a:p>
        </p:txBody>
      </p:sp>
      <p:sp>
        <p:nvSpPr>
          <p:cNvPr id="12" name="TextBox 12"/>
          <p:cNvSpPr txBox="1"/>
          <p:nvPr/>
        </p:nvSpPr>
        <p:spPr>
          <a:xfrm>
            <a:off x="2678710" y="246500"/>
            <a:ext cx="11652107" cy="1621917"/>
          </a:xfrm>
          <a:prstGeom prst="rect">
            <a:avLst/>
          </a:prstGeom>
        </p:spPr>
        <p:txBody>
          <a:bodyPr lIns="0" tIns="0" rIns="0" bIns="0" rtlCol="0" anchor="t">
            <a:spAutoFit/>
          </a:bodyPr>
          <a:lstStyle/>
          <a:p>
            <a:pPr algn="just">
              <a:lnSpc>
                <a:spcPts val="7308"/>
              </a:lnSpc>
            </a:pPr>
            <a:r>
              <a:rPr lang="en-US" sz="3600" b="1">
                <a:solidFill>
                  <a:srgbClr val="CD0F81"/>
                </a:solidFill>
                <a:latin typeface="IBM Plex Sans Bold"/>
                <a:ea typeface="IBM Plex Sans Bold"/>
                <a:cs typeface="IBM Plex Sans Bold"/>
                <a:sym typeface="IBM Plex Sans Bold"/>
              </a:rPr>
              <a:t>DÉCOUVREZ LA LIGNE D’ÉCOUTE DE L’APEL</a:t>
            </a:r>
          </a:p>
          <a:p>
            <a:pPr algn="ctr">
              <a:lnSpc>
                <a:spcPts val="5040"/>
              </a:lnSpc>
              <a:spcBef>
                <a:spcPct val="0"/>
              </a:spcBef>
            </a:pPr>
            <a:endParaRPr lang="en-US" sz="3600" b="1">
              <a:solidFill>
                <a:srgbClr val="CD0F81"/>
              </a:solidFill>
              <a:latin typeface="IBM Plex Sans Bold"/>
              <a:ea typeface="IBM Plex Sans Bold"/>
              <a:cs typeface="IBM Plex Sans Bold"/>
              <a:sym typeface="IBM Plex Sans Bo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32135" y="8816059"/>
            <a:ext cx="1927165" cy="884482"/>
          </a:xfrm>
          <a:custGeom>
            <a:avLst/>
            <a:gdLst/>
            <a:ahLst/>
            <a:cxnLst/>
            <a:rect l="l" t="t" r="r" b="b"/>
            <a:pathLst>
              <a:path w="1927165" h="884482">
                <a:moveTo>
                  <a:pt x="0" y="0"/>
                </a:moveTo>
                <a:lnTo>
                  <a:pt x="1927165" y="0"/>
                </a:lnTo>
                <a:lnTo>
                  <a:pt x="1927165" y="884482"/>
                </a:lnTo>
                <a:lnTo>
                  <a:pt x="0" y="884482"/>
                </a:lnTo>
                <a:lnTo>
                  <a:pt x="0" y="0"/>
                </a:lnTo>
                <a:close/>
              </a:path>
            </a:pathLst>
          </a:custGeom>
          <a:blipFill>
            <a:blip r:embed="rId2"/>
            <a:stretch>
              <a:fillRect/>
            </a:stretch>
          </a:blipFill>
        </p:spPr>
        <p:txBody>
          <a:bodyPr/>
          <a:lstStyle/>
          <a:p>
            <a:endParaRPr lang="fr-FR"/>
          </a:p>
        </p:txBody>
      </p:sp>
      <p:grpSp>
        <p:nvGrpSpPr>
          <p:cNvPr id="3" name="Group 3"/>
          <p:cNvGrpSpPr/>
          <p:nvPr/>
        </p:nvGrpSpPr>
        <p:grpSpPr>
          <a:xfrm>
            <a:off x="14330817" y="541775"/>
            <a:ext cx="5129925" cy="2019385"/>
            <a:chOff x="0" y="0"/>
            <a:chExt cx="6839901" cy="2692514"/>
          </a:xfrm>
        </p:grpSpPr>
        <p:sp>
          <p:nvSpPr>
            <p:cNvPr id="4" name="Freeform 4"/>
            <p:cNvSpPr/>
            <p:nvPr/>
          </p:nvSpPr>
          <p:spPr>
            <a:xfrm>
              <a:off x="0" y="0"/>
              <a:ext cx="4926615" cy="2692514"/>
            </a:xfrm>
            <a:custGeom>
              <a:avLst/>
              <a:gdLst/>
              <a:ahLst/>
              <a:cxnLst/>
              <a:rect l="l" t="t" r="r" b="b"/>
              <a:pathLst>
                <a:path w="4926615" h="2692514">
                  <a:moveTo>
                    <a:pt x="0" y="0"/>
                  </a:moveTo>
                  <a:lnTo>
                    <a:pt x="4926615" y="0"/>
                  </a:lnTo>
                  <a:lnTo>
                    <a:pt x="4926615" y="2692514"/>
                  </a:lnTo>
                  <a:lnTo>
                    <a:pt x="0" y="2692514"/>
                  </a:lnTo>
                  <a:lnTo>
                    <a:pt x="0" y="0"/>
                  </a:lnTo>
                  <a:close/>
                </a:path>
              </a:pathLst>
            </a:custGeom>
            <a:blipFill>
              <a:blip r:embed="rId3"/>
              <a:stretch>
                <a:fillRect/>
              </a:stretch>
            </a:blipFill>
          </p:spPr>
          <p:txBody>
            <a:bodyPr/>
            <a:lstStyle/>
            <a:p>
              <a:endParaRPr lang="fr-FR"/>
            </a:p>
          </p:txBody>
        </p:sp>
        <p:grpSp>
          <p:nvGrpSpPr>
            <p:cNvPr id="5" name="Group 5"/>
            <p:cNvGrpSpPr/>
            <p:nvPr/>
          </p:nvGrpSpPr>
          <p:grpSpPr>
            <a:xfrm>
              <a:off x="1499781" y="2123002"/>
              <a:ext cx="5340120" cy="569512"/>
              <a:chOff x="0" y="0"/>
              <a:chExt cx="1054838" cy="112496"/>
            </a:xfrm>
          </p:grpSpPr>
          <p:sp>
            <p:nvSpPr>
              <p:cNvPr id="6" name="Freeform 6"/>
              <p:cNvSpPr/>
              <p:nvPr/>
            </p:nvSpPr>
            <p:spPr>
              <a:xfrm>
                <a:off x="0" y="0"/>
                <a:ext cx="1054838" cy="112496"/>
              </a:xfrm>
              <a:custGeom>
                <a:avLst/>
                <a:gdLst/>
                <a:ahLst/>
                <a:cxnLst/>
                <a:rect l="l" t="t" r="r" b="b"/>
                <a:pathLst>
                  <a:path w="1054838" h="112496">
                    <a:moveTo>
                      <a:pt x="851638" y="0"/>
                    </a:moveTo>
                    <a:cubicBezTo>
                      <a:pt x="963863" y="0"/>
                      <a:pt x="1054838" y="25183"/>
                      <a:pt x="1054838" y="56248"/>
                    </a:cubicBezTo>
                    <a:cubicBezTo>
                      <a:pt x="1054838" y="87313"/>
                      <a:pt x="963863" y="112496"/>
                      <a:pt x="851638" y="112496"/>
                    </a:cubicBezTo>
                    <a:lnTo>
                      <a:pt x="203200" y="112496"/>
                    </a:lnTo>
                    <a:cubicBezTo>
                      <a:pt x="90976" y="112496"/>
                      <a:pt x="0" y="87313"/>
                      <a:pt x="0" y="56248"/>
                    </a:cubicBezTo>
                    <a:cubicBezTo>
                      <a:pt x="0" y="25183"/>
                      <a:pt x="90976" y="0"/>
                      <a:pt x="203200" y="0"/>
                    </a:cubicBezTo>
                    <a:close/>
                  </a:path>
                </a:pathLst>
              </a:custGeom>
              <a:solidFill>
                <a:srgbClr val="FFFFFF"/>
              </a:solidFill>
            </p:spPr>
            <p:txBody>
              <a:bodyPr/>
              <a:lstStyle/>
              <a:p>
                <a:endParaRPr lang="fr-FR"/>
              </a:p>
            </p:txBody>
          </p:sp>
          <p:sp>
            <p:nvSpPr>
              <p:cNvPr id="7" name="TextBox 7"/>
              <p:cNvSpPr txBox="1"/>
              <p:nvPr/>
            </p:nvSpPr>
            <p:spPr>
              <a:xfrm>
                <a:off x="0" y="-57150"/>
                <a:ext cx="1054838" cy="169646"/>
              </a:xfrm>
              <a:prstGeom prst="rect">
                <a:avLst/>
              </a:prstGeom>
            </p:spPr>
            <p:txBody>
              <a:bodyPr lIns="50800" tIns="50800" rIns="50800" bIns="50800" rtlCol="0" anchor="ctr"/>
              <a:lstStyle/>
              <a:p>
                <a:pPr algn="ctr">
                  <a:lnSpc>
                    <a:spcPts val="3543"/>
                  </a:lnSpc>
                </a:pPr>
                <a:endParaRPr/>
              </a:p>
            </p:txBody>
          </p:sp>
        </p:grpSp>
      </p:grpSp>
      <p:grpSp>
        <p:nvGrpSpPr>
          <p:cNvPr id="8" name="Group 8"/>
          <p:cNvGrpSpPr/>
          <p:nvPr/>
        </p:nvGrpSpPr>
        <p:grpSpPr>
          <a:xfrm>
            <a:off x="593653" y="464284"/>
            <a:ext cx="2085058" cy="2085058"/>
            <a:chOff x="0" y="0"/>
            <a:chExt cx="549151" cy="549151"/>
          </a:xfrm>
        </p:grpSpPr>
        <p:sp>
          <p:nvSpPr>
            <p:cNvPr id="9" name="Freeform 9"/>
            <p:cNvSpPr/>
            <p:nvPr/>
          </p:nvSpPr>
          <p:spPr>
            <a:xfrm>
              <a:off x="0" y="0"/>
              <a:ext cx="549151" cy="549151"/>
            </a:xfrm>
            <a:custGeom>
              <a:avLst/>
              <a:gdLst/>
              <a:ahLst/>
              <a:cxnLst/>
              <a:rect l="l" t="t" r="r" b="b"/>
              <a:pathLst>
                <a:path w="549151" h="549151">
                  <a:moveTo>
                    <a:pt x="0" y="0"/>
                  </a:moveTo>
                  <a:lnTo>
                    <a:pt x="549151" y="0"/>
                  </a:lnTo>
                  <a:lnTo>
                    <a:pt x="549151" y="549151"/>
                  </a:lnTo>
                  <a:lnTo>
                    <a:pt x="0" y="549151"/>
                  </a:lnTo>
                  <a:close/>
                </a:path>
              </a:pathLst>
            </a:custGeom>
            <a:solidFill>
              <a:srgbClr val="32B0AB"/>
            </a:solidFill>
          </p:spPr>
          <p:txBody>
            <a:bodyPr/>
            <a:lstStyle/>
            <a:p>
              <a:endParaRPr lang="fr-FR"/>
            </a:p>
          </p:txBody>
        </p:sp>
        <p:sp>
          <p:nvSpPr>
            <p:cNvPr id="10" name="TextBox 10"/>
            <p:cNvSpPr txBox="1"/>
            <p:nvPr/>
          </p:nvSpPr>
          <p:spPr>
            <a:xfrm>
              <a:off x="0" y="-28575"/>
              <a:ext cx="549151" cy="577726"/>
            </a:xfrm>
            <a:prstGeom prst="rect">
              <a:avLst/>
            </a:prstGeom>
          </p:spPr>
          <p:txBody>
            <a:bodyPr lIns="50800" tIns="50800" rIns="50800" bIns="50800" rtlCol="0" anchor="ctr"/>
            <a:lstStyle/>
            <a:p>
              <a:pPr algn="ctr">
                <a:lnSpc>
                  <a:spcPts val="2003"/>
                </a:lnSpc>
              </a:pPr>
              <a:r>
                <a:rPr lang="en-US" sz="1430" b="1">
                  <a:solidFill>
                    <a:srgbClr val="FFFFFF"/>
                  </a:solidFill>
                  <a:latin typeface="Canva Sans Bold"/>
                  <a:ea typeface="Canva Sans Bold"/>
                  <a:cs typeface="Canva Sans Bold"/>
                  <a:sym typeface="Canva Sans Bold"/>
                </a:rPr>
                <a:t>Logo</a:t>
              </a:r>
            </a:p>
            <a:p>
              <a:pPr algn="ctr">
                <a:lnSpc>
                  <a:spcPts val="2003"/>
                </a:lnSpc>
              </a:pPr>
              <a:r>
                <a:rPr lang="en-US" sz="1430" b="1">
                  <a:solidFill>
                    <a:srgbClr val="FFFFFF"/>
                  </a:solidFill>
                  <a:latin typeface="Canva Sans Bold"/>
                  <a:ea typeface="Canva Sans Bold"/>
                  <a:cs typeface="Canva Sans Bold"/>
                  <a:sym typeface="Canva Sans Bold"/>
                </a:rPr>
                <a:t>de l’établissement</a:t>
              </a:r>
            </a:p>
          </p:txBody>
        </p:sp>
      </p:grpSp>
      <p:sp>
        <p:nvSpPr>
          <p:cNvPr id="11" name="Freeform 11"/>
          <p:cNvSpPr/>
          <p:nvPr/>
        </p:nvSpPr>
        <p:spPr>
          <a:xfrm>
            <a:off x="1782747" y="2797877"/>
            <a:ext cx="14244218" cy="6018182"/>
          </a:xfrm>
          <a:custGeom>
            <a:avLst/>
            <a:gdLst/>
            <a:ahLst/>
            <a:cxnLst/>
            <a:rect l="l" t="t" r="r" b="b"/>
            <a:pathLst>
              <a:path w="14244218" h="6018182">
                <a:moveTo>
                  <a:pt x="0" y="0"/>
                </a:moveTo>
                <a:lnTo>
                  <a:pt x="14244218" y="0"/>
                </a:lnTo>
                <a:lnTo>
                  <a:pt x="14244218" y="6018182"/>
                </a:lnTo>
                <a:lnTo>
                  <a:pt x="0" y="6018182"/>
                </a:lnTo>
                <a:lnTo>
                  <a:pt x="0" y="0"/>
                </a:lnTo>
                <a:close/>
              </a:path>
            </a:pathLst>
          </a:custGeom>
          <a:blipFill>
            <a:blip r:embed="rId4"/>
            <a:stretch>
              <a:fillRect/>
            </a:stretch>
          </a:blipFill>
        </p:spPr>
        <p:txBody>
          <a:bodyPr/>
          <a:lstStyle/>
          <a:p>
            <a:endParaRPr lang="fr-FR"/>
          </a:p>
        </p:txBody>
      </p:sp>
      <p:sp>
        <p:nvSpPr>
          <p:cNvPr id="12" name="Freeform 12"/>
          <p:cNvSpPr/>
          <p:nvPr/>
        </p:nvSpPr>
        <p:spPr>
          <a:xfrm>
            <a:off x="7698819" y="2931954"/>
            <a:ext cx="2398502" cy="5135284"/>
          </a:xfrm>
          <a:custGeom>
            <a:avLst/>
            <a:gdLst/>
            <a:ahLst/>
            <a:cxnLst/>
            <a:rect l="l" t="t" r="r" b="b"/>
            <a:pathLst>
              <a:path w="2398502" h="5135284">
                <a:moveTo>
                  <a:pt x="0" y="0"/>
                </a:moveTo>
                <a:lnTo>
                  <a:pt x="2398503" y="0"/>
                </a:lnTo>
                <a:lnTo>
                  <a:pt x="2398503" y="5135284"/>
                </a:lnTo>
                <a:lnTo>
                  <a:pt x="0" y="5135284"/>
                </a:lnTo>
                <a:lnTo>
                  <a:pt x="0" y="0"/>
                </a:lnTo>
                <a:close/>
              </a:path>
            </a:pathLst>
          </a:custGeom>
          <a:blipFill>
            <a:blip r:embed="rId5"/>
            <a:stretch>
              <a:fillRect l="-31" r="-597"/>
            </a:stretch>
          </a:blipFill>
        </p:spPr>
        <p:txBody>
          <a:bodyPr/>
          <a:lstStyle/>
          <a:p>
            <a:endParaRPr lang="fr-FR"/>
          </a:p>
        </p:txBody>
      </p:sp>
      <p:sp>
        <p:nvSpPr>
          <p:cNvPr id="13" name="TextBox 13"/>
          <p:cNvSpPr txBox="1"/>
          <p:nvPr/>
        </p:nvSpPr>
        <p:spPr>
          <a:xfrm>
            <a:off x="2678710" y="246500"/>
            <a:ext cx="11652107" cy="1621917"/>
          </a:xfrm>
          <a:prstGeom prst="rect">
            <a:avLst/>
          </a:prstGeom>
        </p:spPr>
        <p:txBody>
          <a:bodyPr lIns="0" tIns="0" rIns="0" bIns="0" rtlCol="0" anchor="t">
            <a:spAutoFit/>
          </a:bodyPr>
          <a:lstStyle/>
          <a:p>
            <a:pPr algn="just">
              <a:lnSpc>
                <a:spcPts val="7308"/>
              </a:lnSpc>
            </a:pPr>
            <a:r>
              <a:rPr lang="en-US" sz="3600" b="1">
                <a:solidFill>
                  <a:srgbClr val="CD0F81"/>
                </a:solidFill>
                <a:latin typeface="IBM Plex Sans Bold"/>
                <a:ea typeface="IBM Plex Sans Bold"/>
                <a:cs typeface="IBM Plex Sans Bold"/>
                <a:sym typeface="IBM Plex Sans Bold"/>
              </a:rPr>
              <a:t>DÉCOUVREZ LA LIGNE D’ÉCOUTE DE L’APEL</a:t>
            </a:r>
          </a:p>
          <a:p>
            <a:pPr algn="ctr">
              <a:lnSpc>
                <a:spcPts val="5040"/>
              </a:lnSpc>
              <a:spcBef>
                <a:spcPct val="0"/>
              </a:spcBef>
            </a:pPr>
            <a:endParaRPr lang="en-US" sz="3600" b="1">
              <a:solidFill>
                <a:srgbClr val="CD0F81"/>
              </a:solidFill>
              <a:latin typeface="IBM Plex Sans Bold"/>
              <a:ea typeface="IBM Plex Sans Bold"/>
              <a:cs typeface="IBM Plex Sans Bold"/>
              <a:sym typeface="IBM Plex Sans Bo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32135" y="8816059"/>
            <a:ext cx="1927165" cy="884482"/>
          </a:xfrm>
          <a:custGeom>
            <a:avLst/>
            <a:gdLst/>
            <a:ahLst/>
            <a:cxnLst/>
            <a:rect l="l" t="t" r="r" b="b"/>
            <a:pathLst>
              <a:path w="1927165" h="884482">
                <a:moveTo>
                  <a:pt x="0" y="0"/>
                </a:moveTo>
                <a:lnTo>
                  <a:pt x="1927165" y="0"/>
                </a:lnTo>
                <a:lnTo>
                  <a:pt x="1927165" y="884482"/>
                </a:lnTo>
                <a:lnTo>
                  <a:pt x="0" y="884482"/>
                </a:lnTo>
                <a:lnTo>
                  <a:pt x="0" y="0"/>
                </a:lnTo>
                <a:close/>
              </a:path>
            </a:pathLst>
          </a:custGeom>
          <a:blipFill>
            <a:blip r:embed="rId2"/>
            <a:stretch>
              <a:fillRect/>
            </a:stretch>
          </a:blipFill>
        </p:spPr>
        <p:txBody>
          <a:bodyPr/>
          <a:lstStyle/>
          <a:p>
            <a:endParaRPr lang="fr-FR"/>
          </a:p>
        </p:txBody>
      </p:sp>
      <p:grpSp>
        <p:nvGrpSpPr>
          <p:cNvPr id="3" name="Group 3"/>
          <p:cNvGrpSpPr/>
          <p:nvPr/>
        </p:nvGrpSpPr>
        <p:grpSpPr>
          <a:xfrm>
            <a:off x="14330817" y="541775"/>
            <a:ext cx="5129925" cy="2019385"/>
            <a:chOff x="0" y="0"/>
            <a:chExt cx="6839901" cy="2692514"/>
          </a:xfrm>
        </p:grpSpPr>
        <p:sp>
          <p:nvSpPr>
            <p:cNvPr id="4" name="Freeform 4"/>
            <p:cNvSpPr/>
            <p:nvPr/>
          </p:nvSpPr>
          <p:spPr>
            <a:xfrm>
              <a:off x="0" y="0"/>
              <a:ext cx="4926615" cy="2692514"/>
            </a:xfrm>
            <a:custGeom>
              <a:avLst/>
              <a:gdLst/>
              <a:ahLst/>
              <a:cxnLst/>
              <a:rect l="l" t="t" r="r" b="b"/>
              <a:pathLst>
                <a:path w="4926615" h="2692514">
                  <a:moveTo>
                    <a:pt x="0" y="0"/>
                  </a:moveTo>
                  <a:lnTo>
                    <a:pt x="4926615" y="0"/>
                  </a:lnTo>
                  <a:lnTo>
                    <a:pt x="4926615" y="2692514"/>
                  </a:lnTo>
                  <a:lnTo>
                    <a:pt x="0" y="2692514"/>
                  </a:lnTo>
                  <a:lnTo>
                    <a:pt x="0" y="0"/>
                  </a:lnTo>
                  <a:close/>
                </a:path>
              </a:pathLst>
            </a:custGeom>
            <a:blipFill>
              <a:blip r:embed="rId3"/>
              <a:stretch>
                <a:fillRect/>
              </a:stretch>
            </a:blipFill>
          </p:spPr>
          <p:txBody>
            <a:bodyPr/>
            <a:lstStyle/>
            <a:p>
              <a:endParaRPr lang="fr-FR"/>
            </a:p>
          </p:txBody>
        </p:sp>
        <p:grpSp>
          <p:nvGrpSpPr>
            <p:cNvPr id="5" name="Group 5"/>
            <p:cNvGrpSpPr/>
            <p:nvPr/>
          </p:nvGrpSpPr>
          <p:grpSpPr>
            <a:xfrm>
              <a:off x="1499781" y="2123002"/>
              <a:ext cx="5340120" cy="569512"/>
              <a:chOff x="0" y="0"/>
              <a:chExt cx="1054838" cy="112496"/>
            </a:xfrm>
          </p:grpSpPr>
          <p:sp>
            <p:nvSpPr>
              <p:cNvPr id="6" name="Freeform 6"/>
              <p:cNvSpPr/>
              <p:nvPr/>
            </p:nvSpPr>
            <p:spPr>
              <a:xfrm>
                <a:off x="0" y="0"/>
                <a:ext cx="1054838" cy="112496"/>
              </a:xfrm>
              <a:custGeom>
                <a:avLst/>
                <a:gdLst/>
                <a:ahLst/>
                <a:cxnLst/>
                <a:rect l="l" t="t" r="r" b="b"/>
                <a:pathLst>
                  <a:path w="1054838" h="112496">
                    <a:moveTo>
                      <a:pt x="851638" y="0"/>
                    </a:moveTo>
                    <a:cubicBezTo>
                      <a:pt x="963863" y="0"/>
                      <a:pt x="1054838" y="25183"/>
                      <a:pt x="1054838" y="56248"/>
                    </a:cubicBezTo>
                    <a:cubicBezTo>
                      <a:pt x="1054838" y="87313"/>
                      <a:pt x="963863" y="112496"/>
                      <a:pt x="851638" y="112496"/>
                    </a:cubicBezTo>
                    <a:lnTo>
                      <a:pt x="203200" y="112496"/>
                    </a:lnTo>
                    <a:cubicBezTo>
                      <a:pt x="90976" y="112496"/>
                      <a:pt x="0" y="87313"/>
                      <a:pt x="0" y="56248"/>
                    </a:cubicBezTo>
                    <a:cubicBezTo>
                      <a:pt x="0" y="25183"/>
                      <a:pt x="90976" y="0"/>
                      <a:pt x="203200" y="0"/>
                    </a:cubicBezTo>
                    <a:close/>
                  </a:path>
                </a:pathLst>
              </a:custGeom>
              <a:solidFill>
                <a:srgbClr val="FFFFFF"/>
              </a:solidFill>
            </p:spPr>
            <p:txBody>
              <a:bodyPr/>
              <a:lstStyle/>
              <a:p>
                <a:endParaRPr lang="fr-FR"/>
              </a:p>
            </p:txBody>
          </p:sp>
          <p:sp>
            <p:nvSpPr>
              <p:cNvPr id="7" name="TextBox 7"/>
              <p:cNvSpPr txBox="1"/>
              <p:nvPr/>
            </p:nvSpPr>
            <p:spPr>
              <a:xfrm>
                <a:off x="0" y="-57150"/>
                <a:ext cx="1054838" cy="169646"/>
              </a:xfrm>
              <a:prstGeom prst="rect">
                <a:avLst/>
              </a:prstGeom>
            </p:spPr>
            <p:txBody>
              <a:bodyPr lIns="50800" tIns="50800" rIns="50800" bIns="50800" rtlCol="0" anchor="ctr"/>
              <a:lstStyle/>
              <a:p>
                <a:pPr algn="ctr">
                  <a:lnSpc>
                    <a:spcPts val="3543"/>
                  </a:lnSpc>
                </a:pPr>
                <a:endParaRPr/>
              </a:p>
            </p:txBody>
          </p:sp>
        </p:grpSp>
      </p:grpSp>
      <p:grpSp>
        <p:nvGrpSpPr>
          <p:cNvPr id="8" name="Group 8"/>
          <p:cNvGrpSpPr/>
          <p:nvPr/>
        </p:nvGrpSpPr>
        <p:grpSpPr>
          <a:xfrm>
            <a:off x="593653" y="464284"/>
            <a:ext cx="2085058" cy="2085058"/>
            <a:chOff x="0" y="0"/>
            <a:chExt cx="549151" cy="549151"/>
          </a:xfrm>
        </p:grpSpPr>
        <p:sp>
          <p:nvSpPr>
            <p:cNvPr id="9" name="Freeform 9"/>
            <p:cNvSpPr/>
            <p:nvPr/>
          </p:nvSpPr>
          <p:spPr>
            <a:xfrm>
              <a:off x="0" y="0"/>
              <a:ext cx="549151" cy="549151"/>
            </a:xfrm>
            <a:custGeom>
              <a:avLst/>
              <a:gdLst/>
              <a:ahLst/>
              <a:cxnLst/>
              <a:rect l="l" t="t" r="r" b="b"/>
              <a:pathLst>
                <a:path w="549151" h="549151">
                  <a:moveTo>
                    <a:pt x="0" y="0"/>
                  </a:moveTo>
                  <a:lnTo>
                    <a:pt x="549151" y="0"/>
                  </a:lnTo>
                  <a:lnTo>
                    <a:pt x="549151" y="549151"/>
                  </a:lnTo>
                  <a:lnTo>
                    <a:pt x="0" y="549151"/>
                  </a:lnTo>
                  <a:close/>
                </a:path>
              </a:pathLst>
            </a:custGeom>
            <a:solidFill>
              <a:srgbClr val="32B0AB"/>
            </a:solidFill>
          </p:spPr>
          <p:txBody>
            <a:bodyPr/>
            <a:lstStyle/>
            <a:p>
              <a:endParaRPr lang="fr-FR"/>
            </a:p>
          </p:txBody>
        </p:sp>
        <p:sp>
          <p:nvSpPr>
            <p:cNvPr id="10" name="TextBox 10"/>
            <p:cNvSpPr txBox="1"/>
            <p:nvPr/>
          </p:nvSpPr>
          <p:spPr>
            <a:xfrm>
              <a:off x="0" y="-28575"/>
              <a:ext cx="549151" cy="577726"/>
            </a:xfrm>
            <a:prstGeom prst="rect">
              <a:avLst/>
            </a:prstGeom>
          </p:spPr>
          <p:txBody>
            <a:bodyPr lIns="50800" tIns="50800" rIns="50800" bIns="50800" rtlCol="0" anchor="ctr"/>
            <a:lstStyle/>
            <a:p>
              <a:pPr algn="ctr">
                <a:lnSpc>
                  <a:spcPts val="2003"/>
                </a:lnSpc>
              </a:pPr>
              <a:r>
                <a:rPr lang="en-US" sz="1430" b="1">
                  <a:solidFill>
                    <a:srgbClr val="FFFFFF"/>
                  </a:solidFill>
                  <a:latin typeface="Canva Sans Bold"/>
                  <a:ea typeface="Canva Sans Bold"/>
                  <a:cs typeface="Canva Sans Bold"/>
                  <a:sym typeface="Canva Sans Bold"/>
                </a:rPr>
                <a:t>Logo</a:t>
              </a:r>
            </a:p>
            <a:p>
              <a:pPr algn="ctr">
                <a:lnSpc>
                  <a:spcPts val="2003"/>
                </a:lnSpc>
              </a:pPr>
              <a:r>
                <a:rPr lang="en-US" sz="1430" b="1">
                  <a:solidFill>
                    <a:srgbClr val="FFFFFF"/>
                  </a:solidFill>
                  <a:latin typeface="Canva Sans Bold"/>
                  <a:ea typeface="Canva Sans Bold"/>
                  <a:cs typeface="Canva Sans Bold"/>
                  <a:sym typeface="Canva Sans Bold"/>
                </a:rPr>
                <a:t>de l’établissement</a:t>
              </a:r>
            </a:p>
          </p:txBody>
        </p:sp>
      </p:grpSp>
      <p:sp>
        <p:nvSpPr>
          <p:cNvPr id="11" name="TextBox 11"/>
          <p:cNvSpPr txBox="1"/>
          <p:nvPr/>
        </p:nvSpPr>
        <p:spPr>
          <a:xfrm>
            <a:off x="2678710" y="246500"/>
            <a:ext cx="11652107" cy="1621917"/>
          </a:xfrm>
          <a:prstGeom prst="rect">
            <a:avLst/>
          </a:prstGeom>
        </p:spPr>
        <p:txBody>
          <a:bodyPr lIns="0" tIns="0" rIns="0" bIns="0" rtlCol="0" anchor="t">
            <a:spAutoFit/>
          </a:bodyPr>
          <a:lstStyle/>
          <a:p>
            <a:pPr algn="just">
              <a:lnSpc>
                <a:spcPts val="7308"/>
              </a:lnSpc>
            </a:pPr>
            <a:r>
              <a:rPr lang="en-US" sz="3600" b="1">
                <a:solidFill>
                  <a:srgbClr val="CD0F81"/>
                </a:solidFill>
                <a:latin typeface="IBM Plex Sans Bold"/>
                <a:ea typeface="IBM Plex Sans Bold"/>
                <a:cs typeface="IBM Plex Sans Bold"/>
                <a:sym typeface="IBM Plex Sans Bold"/>
              </a:rPr>
              <a:t>L’ACTIVITÉ DENOTRE APEL</a:t>
            </a:r>
          </a:p>
          <a:p>
            <a:pPr algn="ctr">
              <a:lnSpc>
                <a:spcPts val="5040"/>
              </a:lnSpc>
              <a:spcBef>
                <a:spcPct val="0"/>
              </a:spcBef>
            </a:pPr>
            <a:endParaRPr lang="en-US" sz="3600" b="1">
              <a:solidFill>
                <a:srgbClr val="CD0F81"/>
              </a:solidFill>
              <a:latin typeface="IBM Plex Sans Bold"/>
              <a:ea typeface="IBM Plex Sans Bold"/>
              <a:cs typeface="IBM Plex Sans Bold"/>
              <a:sym typeface="IBM Plex Sans Bo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32135" y="8816059"/>
            <a:ext cx="1927165" cy="884482"/>
          </a:xfrm>
          <a:custGeom>
            <a:avLst/>
            <a:gdLst/>
            <a:ahLst/>
            <a:cxnLst/>
            <a:rect l="l" t="t" r="r" b="b"/>
            <a:pathLst>
              <a:path w="1927165" h="884482">
                <a:moveTo>
                  <a:pt x="0" y="0"/>
                </a:moveTo>
                <a:lnTo>
                  <a:pt x="1927165" y="0"/>
                </a:lnTo>
                <a:lnTo>
                  <a:pt x="1927165" y="884482"/>
                </a:lnTo>
                <a:lnTo>
                  <a:pt x="0" y="884482"/>
                </a:lnTo>
                <a:lnTo>
                  <a:pt x="0" y="0"/>
                </a:lnTo>
                <a:close/>
              </a:path>
            </a:pathLst>
          </a:custGeom>
          <a:blipFill>
            <a:blip r:embed="rId2"/>
            <a:stretch>
              <a:fillRect/>
            </a:stretch>
          </a:blipFill>
        </p:spPr>
        <p:txBody>
          <a:bodyPr/>
          <a:lstStyle/>
          <a:p>
            <a:endParaRPr lang="fr-FR"/>
          </a:p>
        </p:txBody>
      </p:sp>
      <p:grpSp>
        <p:nvGrpSpPr>
          <p:cNvPr id="3" name="Group 3"/>
          <p:cNvGrpSpPr/>
          <p:nvPr/>
        </p:nvGrpSpPr>
        <p:grpSpPr>
          <a:xfrm>
            <a:off x="14330817" y="541775"/>
            <a:ext cx="5129925" cy="2019385"/>
            <a:chOff x="0" y="0"/>
            <a:chExt cx="6839901" cy="2692514"/>
          </a:xfrm>
        </p:grpSpPr>
        <p:sp>
          <p:nvSpPr>
            <p:cNvPr id="4" name="Freeform 4"/>
            <p:cNvSpPr/>
            <p:nvPr/>
          </p:nvSpPr>
          <p:spPr>
            <a:xfrm>
              <a:off x="0" y="0"/>
              <a:ext cx="4926615" cy="2692514"/>
            </a:xfrm>
            <a:custGeom>
              <a:avLst/>
              <a:gdLst/>
              <a:ahLst/>
              <a:cxnLst/>
              <a:rect l="l" t="t" r="r" b="b"/>
              <a:pathLst>
                <a:path w="4926615" h="2692514">
                  <a:moveTo>
                    <a:pt x="0" y="0"/>
                  </a:moveTo>
                  <a:lnTo>
                    <a:pt x="4926615" y="0"/>
                  </a:lnTo>
                  <a:lnTo>
                    <a:pt x="4926615" y="2692514"/>
                  </a:lnTo>
                  <a:lnTo>
                    <a:pt x="0" y="2692514"/>
                  </a:lnTo>
                  <a:lnTo>
                    <a:pt x="0" y="0"/>
                  </a:lnTo>
                  <a:close/>
                </a:path>
              </a:pathLst>
            </a:custGeom>
            <a:blipFill>
              <a:blip r:embed="rId3"/>
              <a:stretch>
                <a:fillRect/>
              </a:stretch>
            </a:blipFill>
          </p:spPr>
          <p:txBody>
            <a:bodyPr/>
            <a:lstStyle/>
            <a:p>
              <a:endParaRPr lang="fr-FR"/>
            </a:p>
          </p:txBody>
        </p:sp>
        <p:grpSp>
          <p:nvGrpSpPr>
            <p:cNvPr id="5" name="Group 5"/>
            <p:cNvGrpSpPr/>
            <p:nvPr/>
          </p:nvGrpSpPr>
          <p:grpSpPr>
            <a:xfrm>
              <a:off x="1499781" y="2123002"/>
              <a:ext cx="5340120" cy="569512"/>
              <a:chOff x="0" y="0"/>
              <a:chExt cx="1054838" cy="112496"/>
            </a:xfrm>
          </p:grpSpPr>
          <p:sp>
            <p:nvSpPr>
              <p:cNvPr id="6" name="Freeform 6"/>
              <p:cNvSpPr/>
              <p:nvPr/>
            </p:nvSpPr>
            <p:spPr>
              <a:xfrm>
                <a:off x="0" y="0"/>
                <a:ext cx="1054838" cy="112496"/>
              </a:xfrm>
              <a:custGeom>
                <a:avLst/>
                <a:gdLst/>
                <a:ahLst/>
                <a:cxnLst/>
                <a:rect l="l" t="t" r="r" b="b"/>
                <a:pathLst>
                  <a:path w="1054838" h="112496">
                    <a:moveTo>
                      <a:pt x="851638" y="0"/>
                    </a:moveTo>
                    <a:cubicBezTo>
                      <a:pt x="963863" y="0"/>
                      <a:pt x="1054838" y="25183"/>
                      <a:pt x="1054838" y="56248"/>
                    </a:cubicBezTo>
                    <a:cubicBezTo>
                      <a:pt x="1054838" y="87313"/>
                      <a:pt x="963863" y="112496"/>
                      <a:pt x="851638" y="112496"/>
                    </a:cubicBezTo>
                    <a:lnTo>
                      <a:pt x="203200" y="112496"/>
                    </a:lnTo>
                    <a:cubicBezTo>
                      <a:pt x="90976" y="112496"/>
                      <a:pt x="0" y="87313"/>
                      <a:pt x="0" y="56248"/>
                    </a:cubicBezTo>
                    <a:cubicBezTo>
                      <a:pt x="0" y="25183"/>
                      <a:pt x="90976" y="0"/>
                      <a:pt x="203200" y="0"/>
                    </a:cubicBezTo>
                    <a:close/>
                  </a:path>
                </a:pathLst>
              </a:custGeom>
              <a:solidFill>
                <a:srgbClr val="FFFFFF"/>
              </a:solidFill>
            </p:spPr>
            <p:txBody>
              <a:bodyPr/>
              <a:lstStyle/>
              <a:p>
                <a:endParaRPr lang="fr-FR"/>
              </a:p>
            </p:txBody>
          </p:sp>
          <p:sp>
            <p:nvSpPr>
              <p:cNvPr id="7" name="TextBox 7"/>
              <p:cNvSpPr txBox="1"/>
              <p:nvPr/>
            </p:nvSpPr>
            <p:spPr>
              <a:xfrm>
                <a:off x="0" y="-57150"/>
                <a:ext cx="1054838" cy="169646"/>
              </a:xfrm>
              <a:prstGeom prst="rect">
                <a:avLst/>
              </a:prstGeom>
            </p:spPr>
            <p:txBody>
              <a:bodyPr lIns="50800" tIns="50800" rIns="50800" bIns="50800" rtlCol="0" anchor="ctr"/>
              <a:lstStyle/>
              <a:p>
                <a:pPr algn="ctr">
                  <a:lnSpc>
                    <a:spcPts val="3543"/>
                  </a:lnSpc>
                </a:pPr>
                <a:endParaRPr/>
              </a:p>
            </p:txBody>
          </p:sp>
        </p:grpSp>
      </p:grpSp>
      <p:grpSp>
        <p:nvGrpSpPr>
          <p:cNvPr id="8" name="Group 8"/>
          <p:cNvGrpSpPr/>
          <p:nvPr/>
        </p:nvGrpSpPr>
        <p:grpSpPr>
          <a:xfrm>
            <a:off x="593653" y="464284"/>
            <a:ext cx="2085058" cy="2085058"/>
            <a:chOff x="0" y="0"/>
            <a:chExt cx="549151" cy="549151"/>
          </a:xfrm>
        </p:grpSpPr>
        <p:sp>
          <p:nvSpPr>
            <p:cNvPr id="9" name="Freeform 9"/>
            <p:cNvSpPr/>
            <p:nvPr/>
          </p:nvSpPr>
          <p:spPr>
            <a:xfrm>
              <a:off x="0" y="0"/>
              <a:ext cx="549151" cy="549151"/>
            </a:xfrm>
            <a:custGeom>
              <a:avLst/>
              <a:gdLst/>
              <a:ahLst/>
              <a:cxnLst/>
              <a:rect l="l" t="t" r="r" b="b"/>
              <a:pathLst>
                <a:path w="549151" h="549151">
                  <a:moveTo>
                    <a:pt x="0" y="0"/>
                  </a:moveTo>
                  <a:lnTo>
                    <a:pt x="549151" y="0"/>
                  </a:lnTo>
                  <a:lnTo>
                    <a:pt x="549151" y="549151"/>
                  </a:lnTo>
                  <a:lnTo>
                    <a:pt x="0" y="549151"/>
                  </a:lnTo>
                  <a:close/>
                </a:path>
              </a:pathLst>
            </a:custGeom>
            <a:solidFill>
              <a:srgbClr val="32B0AB"/>
            </a:solidFill>
          </p:spPr>
          <p:txBody>
            <a:bodyPr/>
            <a:lstStyle/>
            <a:p>
              <a:endParaRPr lang="fr-FR"/>
            </a:p>
          </p:txBody>
        </p:sp>
        <p:sp>
          <p:nvSpPr>
            <p:cNvPr id="10" name="TextBox 10"/>
            <p:cNvSpPr txBox="1"/>
            <p:nvPr/>
          </p:nvSpPr>
          <p:spPr>
            <a:xfrm>
              <a:off x="0" y="-28575"/>
              <a:ext cx="549151" cy="577726"/>
            </a:xfrm>
            <a:prstGeom prst="rect">
              <a:avLst/>
            </a:prstGeom>
          </p:spPr>
          <p:txBody>
            <a:bodyPr lIns="50800" tIns="50800" rIns="50800" bIns="50800" rtlCol="0" anchor="ctr"/>
            <a:lstStyle/>
            <a:p>
              <a:pPr algn="ctr">
                <a:lnSpc>
                  <a:spcPts val="2003"/>
                </a:lnSpc>
              </a:pPr>
              <a:r>
                <a:rPr lang="en-US" sz="1430" b="1">
                  <a:solidFill>
                    <a:srgbClr val="FFFFFF"/>
                  </a:solidFill>
                  <a:latin typeface="Canva Sans Bold"/>
                  <a:ea typeface="Canva Sans Bold"/>
                  <a:cs typeface="Canva Sans Bold"/>
                  <a:sym typeface="Canva Sans Bold"/>
                </a:rPr>
                <a:t>Logo</a:t>
              </a:r>
            </a:p>
            <a:p>
              <a:pPr algn="ctr">
                <a:lnSpc>
                  <a:spcPts val="2003"/>
                </a:lnSpc>
              </a:pPr>
              <a:r>
                <a:rPr lang="en-US" sz="1430" b="1">
                  <a:solidFill>
                    <a:srgbClr val="FFFFFF"/>
                  </a:solidFill>
                  <a:latin typeface="Canva Sans Bold"/>
                  <a:ea typeface="Canva Sans Bold"/>
                  <a:cs typeface="Canva Sans Bold"/>
                  <a:sym typeface="Canva Sans Bold"/>
                </a:rPr>
                <a:t>de l’établissement</a:t>
              </a:r>
            </a:p>
          </p:txBody>
        </p:sp>
      </p:grpSp>
      <p:sp>
        <p:nvSpPr>
          <p:cNvPr id="11" name="Freeform 11"/>
          <p:cNvSpPr/>
          <p:nvPr/>
        </p:nvSpPr>
        <p:spPr>
          <a:xfrm>
            <a:off x="2768339" y="3204108"/>
            <a:ext cx="13158448" cy="5148243"/>
          </a:xfrm>
          <a:custGeom>
            <a:avLst/>
            <a:gdLst/>
            <a:ahLst/>
            <a:cxnLst/>
            <a:rect l="l" t="t" r="r" b="b"/>
            <a:pathLst>
              <a:path w="13158448" h="5148243">
                <a:moveTo>
                  <a:pt x="0" y="0"/>
                </a:moveTo>
                <a:lnTo>
                  <a:pt x="13158448" y="0"/>
                </a:lnTo>
                <a:lnTo>
                  <a:pt x="13158448" y="5148243"/>
                </a:lnTo>
                <a:lnTo>
                  <a:pt x="0" y="5148243"/>
                </a:lnTo>
                <a:lnTo>
                  <a:pt x="0" y="0"/>
                </a:lnTo>
                <a:close/>
              </a:path>
            </a:pathLst>
          </a:custGeom>
          <a:blipFill>
            <a:blip r:embed="rId4"/>
            <a:stretch>
              <a:fillRect/>
            </a:stretch>
          </a:blipFill>
        </p:spPr>
        <p:txBody>
          <a:bodyPr/>
          <a:lstStyle/>
          <a:p>
            <a:endParaRPr lang="fr-FR"/>
          </a:p>
        </p:txBody>
      </p:sp>
      <p:sp>
        <p:nvSpPr>
          <p:cNvPr id="12" name="TextBox 12"/>
          <p:cNvSpPr txBox="1"/>
          <p:nvPr/>
        </p:nvSpPr>
        <p:spPr>
          <a:xfrm>
            <a:off x="2678710" y="246500"/>
            <a:ext cx="11652107" cy="1621917"/>
          </a:xfrm>
          <a:prstGeom prst="rect">
            <a:avLst/>
          </a:prstGeom>
        </p:spPr>
        <p:txBody>
          <a:bodyPr lIns="0" tIns="0" rIns="0" bIns="0" rtlCol="0" anchor="t">
            <a:spAutoFit/>
          </a:bodyPr>
          <a:lstStyle/>
          <a:p>
            <a:pPr algn="just">
              <a:lnSpc>
                <a:spcPts val="7308"/>
              </a:lnSpc>
            </a:pPr>
            <a:r>
              <a:rPr lang="en-US" sz="3600" b="1">
                <a:solidFill>
                  <a:srgbClr val="CD0F81"/>
                </a:solidFill>
                <a:latin typeface="IBM Plex Sans Bold"/>
                <a:ea typeface="IBM Plex Sans Bold"/>
                <a:cs typeface="IBM Plex Sans Bold"/>
                <a:sym typeface="IBM Plex Sans Bold"/>
              </a:rPr>
              <a:t>RAPPORT D’ACTIVITÉ</a:t>
            </a:r>
          </a:p>
          <a:p>
            <a:pPr algn="ctr">
              <a:lnSpc>
                <a:spcPts val="5040"/>
              </a:lnSpc>
              <a:spcBef>
                <a:spcPct val="0"/>
              </a:spcBef>
            </a:pPr>
            <a:endParaRPr lang="en-US" sz="3600" b="1">
              <a:solidFill>
                <a:srgbClr val="CD0F81"/>
              </a:solidFill>
              <a:latin typeface="IBM Plex Sans Bold"/>
              <a:ea typeface="IBM Plex Sans Bold"/>
              <a:cs typeface="IBM Plex Sans Bold"/>
              <a:sym typeface="IBM Plex Sans Bo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32135" y="8816059"/>
            <a:ext cx="1927165" cy="884482"/>
          </a:xfrm>
          <a:custGeom>
            <a:avLst/>
            <a:gdLst/>
            <a:ahLst/>
            <a:cxnLst/>
            <a:rect l="l" t="t" r="r" b="b"/>
            <a:pathLst>
              <a:path w="1927165" h="884482">
                <a:moveTo>
                  <a:pt x="0" y="0"/>
                </a:moveTo>
                <a:lnTo>
                  <a:pt x="1927165" y="0"/>
                </a:lnTo>
                <a:lnTo>
                  <a:pt x="1927165" y="884482"/>
                </a:lnTo>
                <a:lnTo>
                  <a:pt x="0" y="884482"/>
                </a:lnTo>
                <a:lnTo>
                  <a:pt x="0" y="0"/>
                </a:lnTo>
                <a:close/>
              </a:path>
            </a:pathLst>
          </a:custGeom>
          <a:blipFill>
            <a:blip r:embed="rId2"/>
            <a:stretch>
              <a:fillRect/>
            </a:stretch>
          </a:blipFill>
        </p:spPr>
        <p:txBody>
          <a:bodyPr/>
          <a:lstStyle/>
          <a:p>
            <a:endParaRPr lang="fr-FR"/>
          </a:p>
        </p:txBody>
      </p:sp>
      <p:grpSp>
        <p:nvGrpSpPr>
          <p:cNvPr id="3" name="Group 3"/>
          <p:cNvGrpSpPr/>
          <p:nvPr/>
        </p:nvGrpSpPr>
        <p:grpSpPr>
          <a:xfrm>
            <a:off x="14330817" y="541775"/>
            <a:ext cx="5129925" cy="2019385"/>
            <a:chOff x="0" y="0"/>
            <a:chExt cx="6839901" cy="2692514"/>
          </a:xfrm>
        </p:grpSpPr>
        <p:sp>
          <p:nvSpPr>
            <p:cNvPr id="4" name="Freeform 4"/>
            <p:cNvSpPr/>
            <p:nvPr/>
          </p:nvSpPr>
          <p:spPr>
            <a:xfrm>
              <a:off x="0" y="0"/>
              <a:ext cx="4926615" cy="2692514"/>
            </a:xfrm>
            <a:custGeom>
              <a:avLst/>
              <a:gdLst/>
              <a:ahLst/>
              <a:cxnLst/>
              <a:rect l="l" t="t" r="r" b="b"/>
              <a:pathLst>
                <a:path w="4926615" h="2692514">
                  <a:moveTo>
                    <a:pt x="0" y="0"/>
                  </a:moveTo>
                  <a:lnTo>
                    <a:pt x="4926615" y="0"/>
                  </a:lnTo>
                  <a:lnTo>
                    <a:pt x="4926615" y="2692514"/>
                  </a:lnTo>
                  <a:lnTo>
                    <a:pt x="0" y="2692514"/>
                  </a:lnTo>
                  <a:lnTo>
                    <a:pt x="0" y="0"/>
                  </a:lnTo>
                  <a:close/>
                </a:path>
              </a:pathLst>
            </a:custGeom>
            <a:blipFill>
              <a:blip r:embed="rId3"/>
              <a:stretch>
                <a:fillRect/>
              </a:stretch>
            </a:blipFill>
          </p:spPr>
          <p:txBody>
            <a:bodyPr/>
            <a:lstStyle/>
            <a:p>
              <a:endParaRPr lang="fr-FR"/>
            </a:p>
          </p:txBody>
        </p:sp>
        <p:grpSp>
          <p:nvGrpSpPr>
            <p:cNvPr id="5" name="Group 5"/>
            <p:cNvGrpSpPr/>
            <p:nvPr/>
          </p:nvGrpSpPr>
          <p:grpSpPr>
            <a:xfrm>
              <a:off x="1499781" y="2123002"/>
              <a:ext cx="5340120" cy="569512"/>
              <a:chOff x="0" y="0"/>
              <a:chExt cx="1054838" cy="112496"/>
            </a:xfrm>
          </p:grpSpPr>
          <p:sp>
            <p:nvSpPr>
              <p:cNvPr id="6" name="Freeform 6"/>
              <p:cNvSpPr/>
              <p:nvPr/>
            </p:nvSpPr>
            <p:spPr>
              <a:xfrm>
                <a:off x="0" y="0"/>
                <a:ext cx="1054838" cy="112496"/>
              </a:xfrm>
              <a:custGeom>
                <a:avLst/>
                <a:gdLst/>
                <a:ahLst/>
                <a:cxnLst/>
                <a:rect l="l" t="t" r="r" b="b"/>
                <a:pathLst>
                  <a:path w="1054838" h="112496">
                    <a:moveTo>
                      <a:pt x="851638" y="0"/>
                    </a:moveTo>
                    <a:cubicBezTo>
                      <a:pt x="963863" y="0"/>
                      <a:pt x="1054838" y="25183"/>
                      <a:pt x="1054838" y="56248"/>
                    </a:cubicBezTo>
                    <a:cubicBezTo>
                      <a:pt x="1054838" y="87313"/>
                      <a:pt x="963863" y="112496"/>
                      <a:pt x="851638" y="112496"/>
                    </a:cubicBezTo>
                    <a:lnTo>
                      <a:pt x="203200" y="112496"/>
                    </a:lnTo>
                    <a:cubicBezTo>
                      <a:pt x="90976" y="112496"/>
                      <a:pt x="0" y="87313"/>
                      <a:pt x="0" y="56248"/>
                    </a:cubicBezTo>
                    <a:cubicBezTo>
                      <a:pt x="0" y="25183"/>
                      <a:pt x="90976" y="0"/>
                      <a:pt x="203200" y="0"/>
                    </a:cubicBezTo>
                    <a:close/>
                  </a:path>
                </a:pathLst>
              </a:custGeom>
              <a:solidFill>
                <a:srgbClr val="FFFFFF"/>
              </a:solidFill>
            </p:spPr>
            <p:txBody>
              <a:bodyPr/>
              <a:lstStyle/>
              <a:p>
                <a:endParaRPr lang="fr-FR"/>
              </a:p>
            </p:txBody>
          </p:sp>
          <p:sp>
            <p:nvSpPr>
              <p:cNvPr id="7" name="TextBox 7"/>
              <p:cNvSpPr txBox="1"/>
              <p:nvPr/>
            </p:nvSpPr>
            <p:spPr>
              <a:xfrm>
                <a:off x="0" y="-57150"/>
                <a:ext cx="1054838" cy="169646"/>
              </a:xfrm>
              <a:prstGeom prst="rect">
                <a:avLst/>
              </a:prstGeom>
            </p:spPr>
            <p:txBody>
              <a:bodyPr lIns="50800" tIns="50800" rIns="50800" bIns="50800" rtlCol="0" anchor="ctr"/>
              <a:lstStyle/>
              <a:p>
                <a:pPr algn="ctr">
                  <a:lnSpc>
                    <a:spcPts val="3543"/>
                  </a:lnSpc>
                </a:pPr>
                <a:endParaRPr/>
              </a:p>
            </p:txBody>
          </p:sp>
        </p:grpSp>
      </p:grpSp>
      <p:grpSp>
        <p:nvGrpSpPr>
          <p:cNvPr id="8" name="Group 8"/>
          <p:cNvGrpSpPr/>
          <p:nvPr/>
        </p:nvGrpSpPr>
        <p:grpSpPr>
          <a:xfrm>
            <a:off x="593653" y="464284"/>
            <a:ext cx="2085058" cy="2085058"/>
            <a:chOff x="0" y="0"/>
            <a:chExt cx="549151" cy="549151"/>
          </a:xfrm>
        </p:grpSpPr>
        <p:sp>
          <p:nvSpPr>
            <p:cNvPr id="9" name="Freeform 9"/>
            <p:cNvSpPr/>
            <p:nvPr/>
          </p:nvSpPr>
          <p:spPr>
            <a:xfrm>
              <a:off x="0" y="0"/>
              <a:ext cx="549151" cy="549151"/>
            </a:xfrm>
            <a:custGeom>
              <a:avLst/>
              <a:gdLst/>
              <a:ahLst/>
              <a:cxnLst/>
              <a:rect l="l" t="t" r="r" b="b"/>
              <a:pathLst>
                <a:path w="549151" h="549151">
                  <a:moveTo>
                    <a:pt x="0" y="0"/>
                  </a:moveTo>
                  <a:lnTo>
                    <a:pt x="549151" y="0"/>
                  </a:lnTo>
                  <a:lnTo>
                    <a:pt x="549151" y="549151"/>
                  </a:lnTo>
                  <a:lnTo>
                    <a:pt x="0" y="549151"/>
                  </a:lnTo>
                  <a:close/>
                </a:path>
              </a:pathLst>
            </a:custGeom>
            <a:solidFill>
              <a:srgbClr val="32B0AB"/>
            </a:solidFill>
          </p:spPr>
          <p:txBody>
            <a:bodyPr/>
            <a:lstStyle/>
            <a:p>
              <a:endParaRPr lang="fr-FR"/>
            </a:p>
          </p:txBody>
        </p:sp>
        <p:sp>
          <p:nvSpPr>
            <p:cNvPr id="10" name="TextBox 10"/>
            <p:cNvSpPr txBox="1"/>
            <p:nvPr/>
          </p:nvSpPr>
          <p:spPr>
            <a:xfrm>
              <a:off x="0" y="-28575"/>
              <a:ext cx="549151" cy="577726"/>
            </a:xfrm>
            <a:prstGeom prst="rect">
              <a:avLst/>
            </a:prstGeom>
          </p:spPr>
          <p:txBody>
            <a:bodyPr lIns="50800" tIns="50800" rIns="50800" bIns="50800" rtlCol="0" anchor="ctr"/>
            <a:lstStyle/>
            <a:p>
              <a:pPr algn="ctr">
                <a:lnSpc>
                  <a:spcPts val="2003"/>
                </a:lnSpc>
              </a:pPr>
              <a:r>
                <a:rPr lang="en-US" sz="1430" b="1">
                  <a:solidFill>
                    <a:srgbClr val="FFFFFF"/>
                  </a:solidFill>
                  <a:latin typeface="Canva Sans Bold"/>
                  <a:ea typeface="Canva Sans Bold"/>
                  <a:cs typeface="Canva Sans Bold"/>
                  <a:sym typeface="Canva Sans Bold"/>
                </a:rPr>
                <a:t>Logo</a:t>
              </a:r>
            </a:p>
            <a:p>
              <a:pPr algn="ctr">
                <a:lnSpc>
                  <a:spcPts val="2003"/>
                </a:lnSpc>
              </a:pPr>
              <a:r>
                <a:rPr lang="en-US" sz="1430" b="1">
                  <a:solidFill>
                    <a:srgbClr val="FFFFFF"/>
                  </a:solidFill>
                  <a:latin typeface="Canva Sans Bold"/>
                  <a:ea typeface="Canva Sans Bold"/>
                  <a:cs typeface="Canva Sans Bold"/>
                  <a:sym typeface="Canva Sans Bold"/>
                </a:rPr>
                <a:t>de l’établissement</a:t>
              </a:r>
            </a:p>
          </p:txBody>
        </p:sp>
      </p:grpSp>
      <p:sp>
        <p:nvSpPr>
          <p:cNvPr id="11" name="TextBox 11"/>
          <p:cNvSpPr txBox="1"/>
          <p:nvPr/>
        </p:nvSpPr>
        <p:spPr>
          <a:xfrm>
            <a:off x="2678710" y="246500"/>
            <a:ext cx="11652107" cy="1621917"/>
          </a:xfrm>
          <a:prstGeom prst="rect">
            <a:avLst/>
          </a:prstGeom>
        </p:spPr>
        <p:txBody>
          <a:bodyPr lIns="0" tIns="0" rIns="0" bIns="0" rtlCol="0" anchor="t">
            <a:spAutoFit/>
          </a:bodyPr>
          <a:lstStyle/>
          <a:p>
            <a:pPr algn="just">
              <a:lnSpc>
                <a:spcPts val="7308"/>
              </a:lnSpc>
            </a:pPr>
            <a:r>
              <a:rPr lang="en-US" sz="3600" b="1">
                <a:solidFill>
                  <a:srgbClr val="CD0F81"/>
                </a:solidFill>
                <a:latin typeface="IBM Plex Sans Bold"/>
                <a:ea typeface="IBM Plex Sans Bold"/>
                <a:cs typeface="IBM Plex Sans Bold"/>
                <a:sym typeface="IBM Plex Sans Bold"/>
              </a:rPr>
              <a:t>RAPPORT FINANCIER</a:t>
            </a:r>
          </a:p>
          <a:p>
            <a:pPr algn="ctr">
              <a:lnSpc>
                <a:spcPts val="5040"/>
              </a:lnSpc>
              <a:spcBef>
                <a:spcPct val="0"/>
              </a:spcBef>
            </a:pPr>
            <a:endParaRPr lang="en-US" sz="3600" b="1">
              <a:solidFill>
                <a:srgbClr val="CD0F81"/>
              </a:solidFill>
              <a:latin typeface="IBM Plex Sans Bold"/>
              <a:ea typeface="IBM Plex Sans Bold"/>
              <a:cs typeface="IBM Plex Sans Bold"/>
              <a:sym typeface="IBM Plex Sans Bold"/>
            </a:endParaRPr>
          </a:p>
        </p:txBody>
      </p:sp>
      <p:sp>
        <p:nvSpPr>
          <p:cNvPr id="12" name="TextBox 12"/>
          <p:cNvSpPr txBox="1"/>
          <p:nvPr/>
        </p:nvSpPr>
        <p:spPr>
          <a:xfrm>
            <a:off x="4261470" y="4980696"/>
            <a:ext cx="9765060" cy="940290"/>
          </a:xfrm>
          <a:prstGeom prst="rect">
            <a:avLst/>
          </a:prstGeom>
        </p:spPr>
        <p:txBody>
          <a:bodyPr lIns="0" tIns="0" rIns="0" bIns="0" rtlCol="0" anchor="t">
            <a:spAutoFit/>
          </a:bodyPr>
          <a:lstStyle/>
          <a:p>
            <a:pPr algn="ctr">
              <a:lnSpc>
                <a:spcPts val="3823"/>
              </a:lnSpc>
              <a:spcBef>
                <a:spcPct val="0"/>
              </a:spcBef>
            </a:pPr>
            <a:r>
              <a:rPr lang="en-US" sz="2730" b="1">
                <a:solidFill>
                  <a:srgbClr val="32B0AB"/>
                </a:solidFill>
                <a:latin typeface="Canva Sans Bold"/>
                <a:ea typeface="Canva Sans Bold"/>
                <a:cs typeface="Canva Sans Bold"/>
                <a:sym typeface="Canva Sans Bold"/>
              </a:rPr>
              <a:t>Insérer : Les grandes masses des dépenses et des recettes</a:t>
            </a:r>
          </a:p>
          <a:p>
            <a:pPr algn="ctr">
              <a:lnSpc>
                <a:spcPts val="3823"/>
              </a:lnSpc>
              <a:spcBef>
                <a:spcPct val="0"/>
              </a:spcBef>
            </a:pPr>
            <a:r>
              <a:rPr lang="en-US" sz="2730" b="1">
                <a:solidFill>
                  <a:srgbClr val="32B0AB"/>
                </a:solidFill>
                <a:latin typeface="Canva Sans Bold"/>
                <a:ea typeface="Canva Sans Bold"/>
                <a:cs typeface="Canva Sans Bold"/>
                <a:sym typeface="Canva Sans Bold"/>
              </a:rPr>
              <a:t> en privilégiant les pourcentages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32135" y="8816059"/>
            <a:ext cx="1927165" cy="884482"/>
          </a:xfrm>
          <a:custGeom>
            <a:avLst/>
            <a:gdLst/>
            <a:ahLst/>
            <a:cxnLst/>
            <a:rect l="l" t="t" r="r" b="b"/>
            <a:pathLst>
              <a:path w="1927165" h="884482">
                <a:moveTo>
                  <a:pt x="0" y="0"/>
                </a:moveTo>
                <a:lnTo>
                  <a:pt x="1927165" y="0"/>
                </a:lnTo>
                <a:lnTo>
                  <a:pt x="1927165" y="884482"/>
                </a:lnTo>
                <a:lnTo>
                  <a:pt x="0" y="884482"/>
                </a:lnTo>
                <a:lnTo>
                  <a:pt x="0" y="0"/>
                </a:lnTo>
                <a:close/>
              </a:path>
            </a:pathLst>
          </a:custGeom>
          <a:blipFill>
            <a:blip r:embed="rId2"/>
            <a:stretch>
              <a:fillRect/>
            </a:stretch>
          </a:blipFill>
        </p:spPr>
        <p:txBody>
          <a:bodyPr/>
          <a:lstStyle/>
          <a:p>
            <a:endParaRPr lang="fr-FR"/>
          </a:p>
        </p:txBody>
      </p:sp>
      <p:grpSp>
        <p:nvGrpSpPr>
          <p:cNvPr id="3" name="Group 3"/>
          <p:cNvGrpSpPr/>
          <p:nvPr/>
        </p:nvGrpSpPr>
        <p:grpSpPr>
          <a:xfrm>
            <a:off x="14330817" y="541775"/>
            <a:ext cx="5129925" cy="2019385"/>
            <a:chOff x="0" y="0"/>
            <a:chExt cx="6839901" cy="2692514"/>
          </a:xfrm>
        </p:grpSpPr>
        <p:sp>
          <p:nvSpPr>
            <p:cNvPr id="4" name="Freeform 4"/>
            <p:cNvSpPr/>
            <p:nvPr/>
          </p:nvSpPr>
          <p:spPr>
            <a:xfrm>
              <a:off x="0" y="0"/>
              <a:ext cx="4926615" cy="2692514"/>
            </a:xfrm>
            <a:custGeom>
              <a:avLst/>
              <a:gdLst/>
              <a:ahLst/>
              <a:cxnLst/>
              <a:rect l="l" t="t" r="r" b="b"/>
              <a:pathLst>
                <a:path w="4926615" h="2692514">
                  <a:moveTo>
                    <a:pt x="0" y="0"/>
                  </a:moveTo>
                  <a:lnTo>
                    <a:pt x="4926615" y="0"/>
                  </a:lnTo>
                  <a:lnTo>
                    <a:pt x="4926615" y="2692514"/>
                  </a:lnTo>
                  <a:lnTo>
                    <a:pt x="0" y="2692514"/>
                  </a:lnTo>
                  <a:lnTo>
                    <a:pt x="0" y="0"/>
                  </a:lnTo>
                  <a:close/>
                </a:path>
              </a:pathLst>
            </a:custGeom>
            <a:blipFill>
              <a:blip r:embed="rId3"/>
              <a:stretch>
                <a:fillRect/>
              </a:stretch>
            </a:blipFill>
          </p:spPr>
          <p:txBody>
            <a:bodyPr/>
            <a:lstStyle/>
            <a:p>
              <a:endParaRPr lang="fr-FR"/>
            </a:p>
          </p:txBody>
        </p:sp>
        <p:grpSp>
          <p:nvGrpSpPr>
            <p:cNvPr id="5" name="Group 5"/>
            <p:cNvGrpSpPr/>
            <p:nvPr/>
          </p:nvGrpSpPr>
          <p:grpSpPr>
            <a:xfrm>
              <a:off x="1499781" y="2123002"/>
              <a:ext cx="5340120" cy="569512"/>
              <a:chOff x="0" y="0"/>
              <a:chExt cx="1054838" cy="112496"/>
            </a:xfrm>
          </p:grpSpPr>
          <p:sp>
            <p:nvSpPr>
              <p:cNvPr id="6" name="Freeform 6"/>
              <p:cNvSpPr/>
              <p:nvPr/>
            </p:nvSpPr>
            <p:spPr>
              <a:xfrm>
                <a:off x="0" y="0"/>
                <a:ext cx="1054838" cy="112496"/>
              </a:xfrm>
              <a:custGeom>
                <a:avLst/>
                <a:gdLst/>
                <a:ahLst/>
                <a:cxnLst/>
                <a:rect l="l" t="t" r="r" b="b"/>
                <a:pathLst>
                  <a:path w="1054838" h="112496">
                    <a:moveTo>
                      <a:pt x="851638" y="0"/>
                    </a:moveTo>
                    <a:cubicBezTo>
                      <a:pt x="963863" y="0"/>
                      <a:pt x="1054838" y="25183"/>
                      <a:pt x="1054838" y="56248"/>
                    </a:cubicBezTo>
                    <a:cubicBezTo>
                      <a:pt x="1054838" y="87313"/>
                      <a:pt x="963863" y="112496"/>
                      <a:pt x="851638" y="112496"/>
                    </a:cubicBezTo>
                    <a:lnTo>
                      <a:pt x="203200" y="112496"/>
                    </a:lnTo>
                    <a:cubicBezTo>
                      <a:pt x="90976" y="112496"/>
                      <a:pt x="0" y="87313"/>
                      <a:pt x="0" y="56248"/>
                    </a:cubicBezTo>
                    <a:cubicBezTo>
                      <a:pt x="0" y="25183"/>
                      <a:pt x="90976" y="0"/>
                      <a:pt x="203200" y="0"/>
                    </a:cubicBezTo>
                    <a:close/>
                  </a:path>
                </a:pathLst>
              </a:custGeom>
              <a:solidFill>
                <a:srgbClr val="FFFFFF"/>
              </a:solidFill>
            </p:spPr>
            <p:txBody>
              <a:bodyPr/>
              <a:lstStyle/>
              <a:p>
                <a:endParaRPr lang="fr-FR"/>
              </a:p>
            </p:txBody>
          </p:sp>
          <p:sp>
            <p:nvSpPr>
              <p:cNvPr id="7" name="TextBox 7"/>
              <p:cNvSpPr txBox="1"/>
              <p:nvPr/>
            </p:nvSpPr>
            <p:spPr>
              <a:xfrm>
                <a:off x="0" y="-57150"/>
                <a:ext cx="1054838" cy="169646"/>
              </a:xfrm>
              <a:prstGeom prst="rect">
                <a:avLst/>
              </a:prstGeom>
            </p:spPr>
            <p:txBody>
              <a:bodyPr lIns="50800" tIns="50800" rIns="50800" bIns="50800" rtlCol="0" anchor="ctr"/>
              <a:lstStyle/>
              <a:p>
                <a:pPr algn="ctr">
                  <a:lnSpc>
                    <a:spcPts val="3543"/>
                  </a:lnSpc>
                </a:pPr>
                <a:endParaRPr/>
              </a:p>
            </p:txBody>
          </p:sp>
        </p:grpSp>
      </p:grpSp>
      <p:grpSp>
        <p:nvGrpSpPr>
          <p:cNvPr id="8" name="Group 8"/>
          <p:cNvGrpSpPr/>
          <p:nvPr/>
        </p:nvGrpSpPr>
        <p:grpSpPr>
          <a:xfrm>
            <a:off x="593653" y="464284"/>
            <a:ext cx="2085058" cy="2085058"/>
            <a:chOff x="0" y="0"/>
            <a:chExt cx="549151" cy="549151"/>
          </a:xfrm>
        </p:grpSpPr>
        <p:sp>
          <p:nvSpPr>
            <p:cNvPr id="9" name="Freeform 9"/>
            <p:cNvSpPr/>
            <p:nvPr/>
          </p:nvSpPr>
          <p:spPr>
            <a:xfrm>
              <a:off x="0" y="0"/>
              <a:ext cx="549151" cy="549151"/>
            </a:xfrm>
            <a:custGeom>
              <a:avLst/>
              <a:gdLst/>
              <a:ahLst/>
              <a:cxnLst/>
              <a:rect l="l" t="t" r="r" b="b"/>
              <a:pathLst>
                <a:path w="549151" h="549151">
                  <a:moveTo>
                    <a:pt x="0" y="0"/>
                  </a:moveTo>
                  <a:lnTo>
                    <a:pt x="549151" y="0"/>
                  </a:lnTo>
                  <a:lnTo>
                    <a:pt x="549151" y="549151"/>
                  </a:lnTo>
                  <a:lnTo>
                    <a:pt x="0" y="549151"/>
                  </a:lnTo>
                  <a:close/>
                </a:path>
              </a:pathLst>
            </a:custGeom>
            <a:solidFill>
              <a:srgbClr val="32B0AB"/>
            </a:solidFill>
          </p:spPr>
          <p:txBody>
            <a:bodyPr/>
            <a:lstStyle/>
            <a:p>
              <a:endParaRPr lang="fr-FR"/>
            </a:p>
          </p:txBody>
        </p:sp>
        <p:sp>
          <p:nvSpPr>
            <p:cNvPr id="10" name="TextBox 10"/>
            <p:cNvSpPr txBox="1"/>
            <p:nvPr/>
          </p:nvSpPr>
          <p:spPr>
            <a:xfrm>
              <a:off x="0" y="-28575"/>
              <a:ext cx="549151" cy="577726"/>
            </a:xfrm>
            <a:prstGeom prst="rect">
              <a:avLst/>
            </a:prstGeom>
          </p:spPr>
          <p:txBody>
            <a:bodyPr lIns="50800" tIns="50800" rIns="50800" bIns="50800" rtlCol="0" anchor="ctr"/>
            <a:lstStyle/>
            <a:p>
              <a:pPr algn="ctr">
                <a:lnSpc>
                  <a:spcPts val="2003"/>
                </a:lnSpc>
              </a:pPr>
              <a:r>
                <a:rPr lang="en-US" sz="1430" b="1">
                  <a:solidFill>
                    <a:srgbClr val="FFFFFF"/>
                  </a:solidFill>
                  <a:latin typeface="Canva Sans Bold"/>
                  <a:ea typeface="Canva Sans Bold"/>
                  <a:cs typeface="Canva Sans Bold"/>
                  <a:sym typeface="Canva Sans Bold"/>
                </a:rPr>
                <a:t>Logo</a:t>
              </a:r>
            </a:p>
            <a:p>
              <a:pPr algn="ctr">
                <a:lnSpc>
                  <a:spcPts val="2003"/>
                </a:lnSpc>
              </a:pPr>
              <a:r>
                <a:rPr lang="en-US" sz="1430" b="1">
                  <a:solidFill>
                    <a:srgbClr val="FFFFFF"/>
                  </a:solidFill>
                  <a:latin typeface="Canva Sans Bold"/>
                  <a:ea typeface="Canva Sans Bold"/>
                  <a:cs typeface="Canva Sans Bold"/>
                  <a:sym typeface="Canva Sans Bold"/>
                </a:rPr>
                <a:t>de l’établissement</a:t>
              </a:r>
            </a:p>
          </p:txBody>
        </p:sp>
      </p:grpSp>
      <p:sp>
        <p:nvSpPr>
          <p:cNvPr id="11" name="Freeform 11"/>
          <p:cNvSpPr/>
          <p:nvPr/>
        </p:nvSpPr>
        <p:spPr>
          <a:xfrm>
            <a:off x="3224024" y="2986975"/>
            <a:ext cx="13071694" cy="5114300"/>
          </a:xfrm>
          <a:custGeom>
            <a:avLst/>
            <a:gdLst/>
            <a:ahLst/>
            <a:cxnLst/>
            <a:rect l="l" t="t" r="r" b="b"/>
            <a:pathLst>
              <a:path w="13071694" h="5114300">
                <a:moveTo>
                  <a:pt x="0" y="0"/>
                </a:moveTo>
                <a:lnTo>
                  <a:pt x="13071694" y="0"/>
                </a:lnTo>
                <a:lnTo>
                  <a:pt x="13071694" y="5114300"/>
                </a:lnTo>
                <a:lnTo>
                  <a:pt x="0" y="5114300"/>
                </a:lnTo>
                <a:lnTo>
                  <a:pt x="0" y="0"/>
                </a:lnTo>
                <a:close/>
              </a:path>
            </a:pathLst>
          </a:custGeom>
          <a:blipFill>
            <a:blip r:embed="rId4"/>
            <a:stretch>
              <a:fillRect/>
            </a:stretch>
          </a:blipFill>
        </p:spPr>
        <p:txBody>
          <a:bodyPr/>
          <a:lstStyle/>
          <a:p>
            <a:endParaRPr lang="fr-FR"/>
          </a:p>
        </p:txBody>
      </p:sp>
      <p:sp>
        <p:nvSpPr>
          <p:cNvPr id="12" name="TextBox 12"/>
          <p:cNvSpPr txBox="1"/>
          <p:nvPr/>
        </p:nvSpPr>
        <p:spPr>
          <a:xfrm>
            <a:off x="2678710" y="246500"/>
            <a:ext cx="11652107" cy="1621917"/>
          </a:xfrm>
          <a:prstGeom prst="rect">
            <a:avLst/>
          </a:prstGeom>
        </p:spPr>
        <p:txBody>
          <a:bodyPr lIns="0" tIns="0" rIns="0" bIns="0" rtlCol="0" anchor="t">
            <a:spAutoFit/>
          </a:bodyPr>
          <a:lstStyle/>
          <a:p>
            <a:pPr algn="just">
              <a:lnSpc>
                <a:spcPts val="7308"/>
              </a:lnSpc>
            </a:pPr>
            <a:r>
              <a:rPr lang="en-US" sz="3600" b="1">
                <a:solidFill>
                  <a:srgbClr val="CD0F81"/>
                </a:solidFill>
                <a:latin typeface="IBM Plex Sans Bold"/>
                <a:ea typeface="IBM Plex Sans Bold"/>
                <a:cs typeface="IBM Plex Sans Bold"/>
                <a:sym typeface="IBM Plex Sans Bold"/>
              </a:rPr>
              <a:t>LES ORIENTATIONS</a:t>
            </a:r>
          </a:p>
          <a:p>
            <a:pPr algn="ctr">
              <a:lnSpc>
                <a:spcPts val="5040"/>
              </a:lnSpc>
              <a:spcBef>
                <a:spcPct val="0"/>
              </a:spcBef>
            </a:pPr>
            <a:endParaRPr lang="en-US" sz="3600" b="1">
              <a:solidFill>
                <a:srgbClr val="CD0F81"/>
              </a:solidFill>
              <a:latin typeface="IBM Plex Sans Bold"/>
              <a:ea typeface="IBM Plex Sans Bold"/>
              <a:cs typeface="IBM Plex Sans Bold"/>
              <a:sym typeface="IBM Plex Sans Bo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32135" y="8816059"/>
            <a:ext cx="1927165" cy="884482"/>
          </a:xfrm>
          <a:custGeom>
            <a:avLst/>
            <a:gdLst/>
            <a:ahLst/>
            <a:cxnLst/>
            <a:rect l="l" t="t" r="r" b="b"/>
            <a:pathLst>
              <a:path w="1927165" h="884482">
                <a:moveTo>
                  <a:pt x="0" y="0"/>
                </a:moveTo>
                <a:lnTo>
                  <a:pt x="1927165" y="0"/>
                </a:lnTo>
                <a:lnTo>
                  <a:pt x="1927165" y="884482"/>
                </a:lnTo>
                <a:lnTo>
                  <a:pt x="0" y="884482"/>
                </a:lnTo>
                <a:lnTo>
                  <a:pt x="0" y="0"/>
                </a:lnTo>
                <a:close/>
              </a:path>
            </a:pathLst>
          </a:custGeom>
          <a:blipFill>
            <a:blip r:embed="rId2"/>
            <a:stretch>
              <a:fillRect/>
            </a:stretch>
          </a:blipFill>
        </p:spPr>
        <p:txBody>
          <a:bodyPr/>
          <a:lstStyle/>
          <a:p>
            <a:endParaRPr lang="fr-FR"/>
          </a:p>
        </p:txBody>
      </p:sp>
      <p:grpSp>
        <p:nvGrpSpPr>
          <p:cNvPr id="3" name="Group 3"/>
          <p:cNvGrpSpPr/>
          <p:nvPr/>
        </p:nvGrpSpPr>
        <p:grpSpPr>
          <a:xfrm>
            <a:off x="14330817" y="541775"/>
            <a:ext cx="5129925" cy="2019385"/>
            <a:chOff x="0" y="0"/>
            <a:chExt cx="6839901" cy="2692514"/>
          </a:xfrm>
        </p:grpSpPr>
        <p:sp>
          <p:nvSpPr>
            <p:cNvPr id="4" name="Freeform 4"/>
            <p:cNvSpPr/>
            <p:nvPr/>
          </p:nvSpPr>
          <p:spPr>
            <a:xfrm>
              <a:off x="0" y="0"/>
              <a:ext cx="4926615" cy="2692514"/>
            </a:xfrm>
            <a:custGeom>
              <a:avLst/>
              <a:gdLst/>
              <a:ahLst/>
              <a:cxnLst/>
              <a:rect l="l" t="t" r="r" b="b"/>
              <a:pathLst>
                <a:path w="4926615" h="2692514">
                  <a:moveTo>
                    <a:pt x="0" y="0"/>
                  </a:moveTo>
                  <a:lnTo>
                    <a:pt x="4926615" y="0"/>
                  </a:lnTo>
                  <a:lnTo>
                    <a:pt x="4926615" y="2692514"/>
                  </a:lnTo>
                  <a:lnTo>
                    <a:pt x="0" y="2692514"/>
                  </a:lnTo>
                  <a:lnTo>
                    <a:pt x="0" y="0"/>
                  </a:lnTo>
                  <a:close/>
                </a:path>
              </a:pathLst>
            </a:custGeom>
            <a:blipFill>
              <a:blip r:embed="rId3"/>
              <a:stretch>
                <a:fillRect/>
              </a:stretch>
            </a:blipFill>
          </p:spPr>
          <p:txBody>
            <a:bodyPr/>
            <a:lstStyle/>
            <a:p>
              <a:endParaRPr lang="fr-FR"/>
            </a:p>
          </p:txBody>
        </p:sp>
        <p:grpSp>
          <p:nvGrpSpPr>
            <p:cNvPr id="5" name="Group 5"/>
            <p:cNvGrpSpPr/>
            <p:nvPr/>
          </p:nvGrpSpPr>
          <p:grpSpPr>
            <a:xfrm>
              <a:off x="1499781" y="2123002"/>
              <a:ext cx="5340120" cy="569512"/>
              <a:chOff x="0" y="0"/>
              <a:chExt cx="1054838" cy="112496"/>
            </a:xfrm>
          </p:grpSpPr>
          <p:sp>
            <p:nvSpPr>
              <p:cNvPr id="6" name="Freeform 6"/>
              <p:cNvSpPr/>
              <p:nvPr/>
            </p:nvSpPr>
            <p:spPr>
              <a:xfrm>
                <a:off x="0" y="0"/>
                <a:ext cx="1054838" cy="112496"/>
              </a:xfrm>
              <a:custGeom>
                <a:avLst/>
                <a:gdLst/>
                <a:ahLst/>
                <a:cxnLst/>
                <a:rect l="l" t="t" r="r" b="b"/>
                <a:pathLst>
                  <a:path w="1054838" h="112496">
                    <a:moveTo>
                      <a:pt x="851638" y="0"/>
                    </a:moveTo>
                    <a:cubicBezTo>
                      <a:pt x="963863" y="0"/>
                      <a:pt x="1054838" y="25183"/>
                      <a:pt x="1054838" y="56248"/>
                    </a:cubicBezTo>
                    <a:cubicBezTo>
                      <a:pt x="1054838" y="87313"/>
                      <a:pt x="963863" y="112496"/>
                      <a:pt x="851638" y="112496"/>
                    </a:cubicBezTo>
                    <a:lnTo>
                      <a:pt x="203200" y="112496"/>
                    </a:lnTo>
                    <a:cubicBezTo>
                      <a:pt x="90976" y="112496"/>
                      <a:pt x="0" y="87313"/>
                      <a:pt x="0" y="56248"/>
                    </a:cubicBezTo>
                    <a:cubicBezTo>
                      <a:pt x="0" y="25183"/>
                      <a:pt x="90976" y="0"/>
                      <a:pt x="203200" y="0"/>
                    </a:cubicBezTo>
                    <a:close/>
                  </a:path>
                </a:pathLst>
              </a:custGeom>
              <a:solidFill>
                <a:srgbClr val="FFFFFF"/>
              </a:solidFill>
            </p:spPr>
            <p:txBody>
              <a:bodyPr/>
              <a:lstStyle/>
              <a:p>
                <a:endParaRPr lang="fr-FR"/>
              </a:p>
            </p:txBody>
          </p:sp>
          <p:sp>
            <p:nvSpPr>
              <p:cNvPr id="7" name="TextBox 7"/>
              <p:cNvSpPr txBox="1"/>
              <p:nvPr/>
            </p:nvSpPr>
            <p:spPr>
              <a:xfrm>
                <a:off x="0" y="-57150"/>
                <a:ext cx="1054838" cy="169646"/>
              </a:xfrm>
              <a:prstGeom prst="rect">
                <a:avLst/>
              </a:prstGeom>
            </p:spPr>
            <p:txBody>
              <a:bodyPr lIns="50800" tIns="50800" rIns="50800" bIns="50800" rtlCol="0" anchor="ctr"/>
              <a:lstStyle/>
              <a:p>
                <a:pPr algn="ctr">
                  <a:lnSpc>
                    <a:spcPts val="3543"/>
                  </a:lnSpc>
                </a:pPr>
                <a:endParaRPr/>
              </a:p>
            </p:txBody>
          </p:sp>
        </p:grpSp>
      </p:grpSp>
      <p:grpSp>
        <p:nvGrpSpPr>
          <p:cNvPr id="8" name="Group 8"/>
          <p:cNvGrpSpPr/>
          <p:nvPr/>
        </p:nvGrpSpPr>
        <p:grpSpPr>
          <a:xfrm>
            <a:off x="593653" y="464284"/>
            <a:ext cx="2085058" cy="2085058"/>
            <a:chOff x="0" y="0"/>
            <a:chExt cx="549151" cy="549151"/>
          </a:xfrm>
        </p:grpSpPr>
        <p:sp>
          <p:nvSpPr>
            <p:cNvPr id="9" name="Freeform 9"/>
            <p:cNvSpPr/>
            <p:nvPr/>
          </p:nvSpPr>
          <p:spPr>
            <a:xfrm>
              <a:off x="0" y="0"/>
              <a:ext cx="549151" cy="549151"/>
            </a:xfrm>
            <a:custGeom>
              <a:avLst/>
              <a:gdLst/>
              <a:ahLst/>
              <a:cxnLst/>
              <a:rect l="l" t="t" r="r" b="b"/>
              <a:pathLst>
                <a:path w="549151" h="549151">
                  <a:moveTo>
                    <a:pt x="0" y="0"/>
                  </a:moveTo>
                  <a:lnTo>
                    <a:pt x="549151" y="0"/>
                  </a:lnTo>
                  <a:lnTo>
                    <a:pt x="549151" y="549151"/>
                  </a:lnTo>
                  <a:lnTo>
                    <a:pt x="0" y="549151"/>
                  </a:lnTo>
                  <a:close/>
                </a:path>
              </a:pathLst>
            </a:custGeom>
            <a:solidFill>
              <a:srgbClr val="32B0AB"/>
            </a:solidFill>
          </p:spPr>
          <p:txBody>
            <a:bodyPr/>
            <a:lstStyle/>
            <a:p>
              <a:endParaRPr lang="fr-FR"/>
            </a:p>
          </p:txBody>
        </p:sp>
        <p:sp>
          <p:nvSpPr>
            <p:cNvPr id="10" name="TextBox 10"/>
            <p:cNvSpPr txBox="1"/>
            <p:nvPr/>
          </p:nvSpPr>
          <p:spPr>
            <a:xfrm>
              <a:off x="0" y="-28575"/>
              <a:ext cx="549151" cy="577726"/>
            </a:xfrm>
            <a:prstGeom prst="rect">
              <a:avLst/>
            </a:prstGeom>
          </p:spPr>
          <p:txBody>
            <a:bodyPr lIns="50800" tIns="50800" rIns="50800" bIns="50800" rtlCol="0" anchor="ctr"/>
            <a:lstStyle/>
            <a:p>
              <a:pPr algn="ctr">
                <a:lnSpc>
                  <a:spcPts val="2003"/>
                </a:lnSpc>
              </a:pPr>
              <a:r>
                <a:rPr lang="en-US" sz="1430" b="1">
                  <a:solidFill>
                    <a:srgbClr val="FFFFFF"/>
                  </a:solidFill>
                  <a:latin typeface="Canva Sans Bold"/>
                  <a:ea typeface="Canva Sans Bold"/>
                  <a:cs typeface="Canva Sans Bold"/>
                  <a:sym typeface="Canva Sans Bold"/>
                </a:rPr>
                <a:t>Logo</a:t>
              </a:r>
            </a:p>
            <a:p>
              <a:pPr algn="ctr">
                <a:lnSpc>
                  <a:spcPts val="2003"/>
                </a:lnSpc>
              </a:pPr>
              <a:r>
                <a:rPr lang="en-US" sz="1430" b="1">
                  <a:solidFill>
                    <a:srgbClr val="FFFFFF"/>
                  </a:solidFill>
                  <a:latin typeface="Canva Sans Bold"/>
                  <a:ea typeface="Canva Sans Bold"/>
                  <a:cs typeface="Canva Sans Bold"/>
                  <a:sym typeface="Canva Sans Bold"/>
                </a:rPr>
                <a:t>de l’établissement</a:t>
              </a:r>
            </a:p>
          </p:txBody>
        </p:sp>
      </p:grpSp>
      <p:sp>
        <p:nvSpPr>
          <p:cNvPr id="11" name="TextBox 11"/>
          <p:cNvSpPr txBox="1"/>
          <p:nvPr/>
        </p:nvSpPr>
        <p:spPr>
          <a:xfrm>
            <a:off x="2678710" y="246500"/>
            <a:ext cx="11652107" cy="1621917"/>
          </a:xfrm>
          <a:prstGeom prst="rect">
            <a:avLst/>
          </a:prstGeom>
        </p:spPr>
        <p:txBody>
          <a:bodyPr lIns="0" tIns="0" rIns="0" bIns="0" rtlCol="0" anchor="t">
            <a:spAutoFit/>
          </a:bodyPr>
          <a:lstStyle/>
          <a:p>
            <a:pPr algn="just">
              <a:lnSpc>
                <a:spcPts val="7308"/>
              </a:lnSpc>
            </a:pPr>
            <a:r>
              <a:rPr lang="en-US" sz="3600" b="1">
                <a:solidFill>
                  <a:srgbClr val="CD0F81"/>
                </a:solidFill>
                <a:latin typeface="IBM Plex Sans Bold"/>
                <a:ea typeface="IBM Plex Sans Bold"/>
                <a:cs typeface="IBM Plex Sans Bold"/>
                <a:sym typeface="IBM Plex Sans Bold"/>
              </a:rPr>
              <a:t>LE MONTANT DE LA COTISATION</a:t>
            </a:r>
          </a:p>
          <a:p>
            <a:pPr algn="ctr">
              <a:lnSpc>
                <a:spcPts val="5040"/>
              </a:lnSpc>
              <a:spcBef>
                <a:spcPct val="0"/>
              </a:spcBef>
            </a:pPr>
            <a:endParaRPr lang="en-US" sz="3600" b="1">
              <a:solidFill>
                <a:srgbClr val="CD0F81"/>
              </a:solidFill>
              <a:latin typeface="IBM Plex Sans Bold"/>
              <a:ea typeface="IBM Plex Sans Bold"/>
              <a:cs typeface="IBM Plex Sans Bold"/>
              <a:sym typeface="IBM Plex Sans Bold"/>
            </a:endParaRPr>
          </a:p>
        </p:txBody>
      </p:sp>
      <p:grpSp>
        <p:nvGrpSpPr>
          <p:cNvPr id="12" name="Group 12"/>
          <p:cNvGrpSpPr/>
          <p:nvPr/>
        </p:nvGrpSpPr>
        <p:grpSpPr>
          <a:xfrm>
            <a:off x="6606020" y="1028700"/>
            <a:ext cx="9312587" cy="9146291"/>
            <a:chOff x="0" y="0"/>
            <a:chExt cx="12416783" cy="12195055"/>
          </a:xfrm>
        </p:grpSpPr>
        <p:grpSp>
          <p:nvGrpSpPr>
            <p:cNvPr id="13" name="Group 13"/>
            <p:cNvGrpSpPr/>
            <p:nvPr/>
          </p:nvGrpSpPr>
          <p:grpSpPr>
            <a:xfrm>
              <a:off x="0" y="0"/>
              <a:ext cx="12416783" cy="12195055"/>
              <a:chOff x="0" y="0"/>
              <a:chExt cx="711200" cy="698500"/>
            </a:xfrm>
          </p:grpSpPr>
          <p:sp>
            <p:nvSpPr>
              <p:cNvPr id="14" name="Freeform 14"/>
              <p:cNvSpPr/>
              <p:nvPr/>
            </p:nvSpPr>
            <p:spPr>
              <a:xfrm>
                <a:off x="0" y="0"/>
                <a:ext cx="711200" cy="698499"/>
              </a:xfrm>
              <a:custGeom>
                <a:avLst/>
                <a:gdLst/>
                <a:ahLst/>
                <a:cxnLst/>
                <a:rect l="l" t="t" r="r" b="b"/>
                <a:pathLst>
                  <a:path w="711200" h="698499">
                    <a:moveTo>
                      <a:pt x="685115" y="360641"/>
                    </a:moveTo>
                    <a:cubicBezTo>
                      <a:pt x="679370" y="354429"/>
                      <a:pt x="679379" y="344421"/>
                      <a:pt x="685114" y="338200"/>
                    </a:cubicBezTo>
                    <a:cubicBezTo>
                      <a:pt x="701040" y="320928"/>
                      <a:pt x="710352" y="298127"/>
                      <a:pt x="711012" y="274827"/>
                    </a:cubicBezTo>
                    <a:cubicBezTo>
                      <a:pt x="713217" y="216626"/>
                      <a:pt x="662461" y="177386"/>
                      <a:pt x="606428" y="173921"/>
                    </a:cubicBezTo>
                    <a:cubicBezTo>
                      <a:pt x="539706" y="173921"/>
                      <a:pt x="476081" y="240975"/>
                      <a:pt x="432998" y="282428"/>
                    </a:cubicBezTo>
                    <a:cubicBezTo>
                      <a:pt x="430088" y="285227"/>
                      <a:pt x="425512" y="286338"/>
                      <a:pt x="422609" y="283533"/>
                    </a:cubicBezTo>
                    <a:cubicBezTo>
                      <a:pt x="419696" y="280718"/>
                      <a:pt x="420784" y="276197"/>
                      <a:pt x="423600" y="273289"/>
                    </a:cubicBezTo>
                    <a:cubicBezTo>
                      <a:pt x="465849" y="229649"/>
                      <a:pt x="537503" y="161596"/>
                      <a:pt x="533176" y="94003"/>
                    </a:cubicBezTo>
                    <a:cubicBezTo>
                      <a:pt x="529921" y="42037"/>
                      <a:pt x="486575" y="-1905"/>
                      <a:pt x="432582" y="64"/>
                    </a:cubicBezTo>
                    <a:cubicBezTo>
                      <a:pt x="408377" y="540"/>
                      <a:pt x="385036" y="9860"/>
                      <a:pt x="367222" y="25639"/>
                    </a:cubicBezTo>
                    <a:cubicBezTo>
                      <a:pt x="360877" y="31260"/>
                      <a:pt x="350674" y="31246"/>
                      <a:pt x="344325" y="25628"/>
                    </a:cubicBezTo>
                    <a:cubicBezTo>
                      <a:pt x="326227" y="9615"/>
                      <a:pt x="302176" y="173"/>
                      <a:pt x="277727" y="173"/>
                    </a:cubicBezTo>
                    <a:cubicBezTo>
                      <a:pt x="219348" y="-723"/>
                      <a:pt x="180572" y="48613"/>
                      <a:pt x="177095" y="102920"/>
                    </a:cubicBezTo>
                    <a:cubicBezTo>
                      <a:pt x="176145" y="168415"/>
                      <a:pt x="245695" y="231167"/>
                      <a:pt x="287583" y="273277"/>
                    </a:cubicBezTo>
                    <a:cubicBezTo>
                      <a:pt x="290421" y="276131"/>
                      <a:pt x="291548" y="280609"/>
                      <a:pt x="288700" y="283455"/>
                    </a:cubicBezTo>
                    <a:cubicBezTo>
                      <a:pt x="285831" y="286323"/>
                      <a:pt x="281217" y="285256"/>
                      <a:pt x="278252" y="282485"/>
                    </a:cubicBezTo>
                    <a:cubicBezTo>
                      <a:pt x="233685" y="240847"/>
                      <a:pt x="164635" y="170835"/>
                      <a:pt x="95714" y="174851"/>
                    </a:cubicBezTo>
                    <a:cubicBezTo>
                      <a:pt x="52303" y="177606"/>
                      <a:pt x="12685" y="206873"/>
                      <a:pt x="2564" y="249008"/>
                    </a:cubicBezTo>
                    <a:cubicBezTo>
                      <a:pt x="-4907" y="280107"/>
                      <a:pt x="4251" y="314248"/>
                      <a:pt x="26102" y="337892"/>
                    </a:cubicBezTo>
                    <a:cubicBezTo>
                      <a:pt x="31845" y="344106"/>
                      <a:pt x="31844" y="354114"/>
                      <a:pt x="26105" y="360331"/>
                    </a:cubicBezTo>
                    <a:cubicBezTo>
                      <a:pt x="4395" y="383849"/>
                      <a:pt x="-4714" y="417440"/>
                      <a:pt x="2638" y="448410"/>
                    </a:cubicBezTo>
                    <a:cubicBezTo>
                      <a:pt x="13802" y="494883"/>
                      <a:pt x="57898" y="521719"/>
                      <a:pt x="104792" y="524537"/>
                    </a:cubicBezTo>
                    <a:cubicBezTo>
                      <a:pt x="176012" y="524537"/>
                      <a:pt x="231539" y="460818"/>
                      <a:pt x="278229" y="416011"/>
                    </a:cubicBezTo>
                    <a:cubicBezTo>
                      <a:pt x="281134" y="413222"/>
                      <a:pt x="285693" y="412118"/>
                      <a:pt x="288591" y="414913"/>
                    </a:cubicBezTo>
                    <a:cubicBezTo>
                      <a:pt x="291511" y="417731"/>
                      <a:pt x="290425" y="422264"/>
                      <a:pt x="287603" y="425177"/>
                    </a:cubicBezTo>
                    <a:cubicBezTo>
                      <a:pt x="245317" y="468843"/>
                      <a:pt x="173779" y="536847"/>
                      <a:pt x="178024" y="604454"/>
                    </a:cubicBezTo>
                    <a:cubicBezTo>
                      <a:pt x="181399" y="655784"/>
                      <a:pt x="223583" y="699417"/>
                      <a:pt x="276948" y="698485"/>
                    </a:cubicBezTo>
                    <a:cubicBezTo>
                      <a:pt x="301620" y="698485"/>
                      <a:pt x="325832" y="689187"/>
                      <a:pt x="344100" y="672936"/>
                    </a:cubicBezTo>
                    <a:cubicBezTo>
                      <a:pt x="350434" y="667301"/>
                      <a:pt x="360624" y="667296"/>
                      <a:pt x="366958" y="672930"/>
                    </a:cubicBezTo>
                    <a:cubicBezTo>
                      <a:pt x="384603" y="688619"/>
                      <a:pt x="407703" y="697727"/>
                      <a:pt x="431486" y="698376"/>
                    </a:cubicBezTo>
                    <a:cubicBezTo>
                      <a:pt x="490714" y="700413"/>
                      <a:pt x="530644" y="650723"/>
                      <a:pt x="534123" y="595648"/>
                    </a:cubicBezTo>
                    <a:cubicBezTo>
                      <a:pt x="535073" y="530208"/>
                      <a:pt x="465567" y="467323"/>
                      <a:pt x="423655" y="425298"/>
                    </a:cubicBezTo>
                    <a:cubicBezTo>
                      <a:pt x="420806" y="422440"/>
                      <a:pt x="419675" y="417946"/>
                      <a:pt x="422530" y="415093"/>
                    </a:cubicBezTo>
                    <a:cubicBezTo>
                      <a:pt x="425395" y="412232"/>
                      <a:pt x="429999" y="413301"/>
                      <a:pt x="432960" y="416066"/>
                    </a:cubicBezTo>
                    <a:cubicBezTo>
                      <a:pt x="477528" y="457697"/>
                      <a:pt x="546581" y="527728"/>
                      <a:pt x="615504" y="523697"/>
                    </a:cubicBezTo>
                    <a:cubicBezTo>
                      <a:pt x="668288" y="520349"/>
                      <a:pt x="713029" y="477810"/>
                      <a:pt x="711143" y="424871"/>
                    </a:cubicBezTo>
                    <a:cubicBezTo>
                      <a:pt x="710660" y="401255"/>
                      <a:pt x="701293" y="378126"/>
                      <a:pt x="685115" y="360641"/>
                    </a:cubicBezTo>
                    <a:close/>
                  </a:path>
                </a:pathLst>
              </a:custGeom>
              <a:solidFill>
                <a:srgbClr val="24B1AF"/>
              </a:solidFill>
            </p:spPr>
            <p:txBody>
              <a:bodyPr/>
              <a:lstStyle/>
              <a:p>
                <a:endParaRPr lang="fr-FR"/>
              </a:p>
            </p:txBody>
          </p:sp>
          <p:sp>
            <p:nvSpPr>
              <p:cNvPr id="15" name="TextBox 15"/>
              <p:cNvSpPr txBox="1"/>
              <p:nvPr/>
            </p:nvSpPr>
            <p:spPr>
              <a:xfrm>
                <a:off x="190500" y="152400"/>
                <a:ext cx="330200" cy="355600"/>
              </a:xfrm>
              <a:prstGeom prst="rect">
                <a:avLst/>
              </a:prstGeom>
            </p:spPr>
            <p:txBody>
              <a:bodyPr lIns="55361" tIns="55361" rIns="55361" bIns="55361" rtlCol="0" anchor="ctr"/>
              <a:lstStyle/>
              <a:p>
                <a:pPr algn="ctr">
                  <a:lnSpc>
                    <a:spcPts val="2660"/>
                  </a:lnSpc>
                  <a:spcBef>
                    <a:spcPct val="0"/>
                  </a:spcBef>
                </a:pPr>
                <a:endParaRPr/>
              </a:p>
            </p:txBody>
          </p:sp>
        </p:grpSp>
        <p:sp>
          <p:nvSpPr>
            <p:cNvPr id="16" name="Freeform 16"/>
            <p:cNvSpPr/>
            <p:nvPr/>
          </p:nvSpPr>
          <p:spPr>
            <a:xfrm>
              <a:off x="4569258" y="4498180"/>
              <a:ext cx="3254378" cy="3254378"/>
            </a:xfrm>
            <a:custGeom>
              <a:avLst/>
              <a:gdLst/>
              <a:ahLst/>
              <a:cxnLst/>
              <a:rect l="l" t="t" r="r" b="b"/>
              <a:pathLst>
                <a:path w="3254378" h="3254378">
                  <a:moveTo>
                    <a:pt x="0" y="0"/>
                  </a:moveTo>
                  <a:lnTo>
                    <a:pt x="3254379" y="0"/>
                  </a:lnTo>
                  <a:lnTo>
                    <a:pt x="3254379" y="3254379"/>
                  </a:lnTo>
                  <a:lnTo>
                    <a:pt x="0" y="3254379"/>
                  </a:lnTo>
                  <a:lnTo>
                    <a:pt x="0" y="0"/>
                  </a:lnTo>
                  <a:close/>
                </a:path>
              </a:pathLst>
            </a:custGeom>
            <a:blipFill>
              <a:blip r:embed="rId4"/>
              <a:stretch>
                <a:fillRect/>
              </a:stretch>
            </a:blipFill>
          </p:spPr>
          <p:txBody>
            <a:bodyPr/>
            <a:lstStyle/>
            <a:p>
              <a:endParaRPr lang="fr-FR"/>
            </a:p>
          </p:txBody>
        </p:sp>
        <p:sp>
          <p:nvSpPr>
            <p:cNvPr id="17" name="TextBox 17"/>
            <p:cNvSpPr txBox="1"/>
            <p:nvPr/>
          </p:nvSpPr>
          <p:spPr>
            <a:xfrm>
              <a:off x="3652088" y="476629"/>
              <a:ext cx="5341175" cy="3767551"/>
            </a:xfrm>
            <a:prstGeom prst="rect">
              <a:avLst/>
            </a:prstGeom>
          </p:spPr>
          <p:txBody>
            <a:bodyPr lIns="0" tIns="0" rIns="0" bIns="0" rtlCol="0" anchor="t">
              <a:spAutoFit/>
            </a:bodyPr>
            <a:lstStyle/>
            <a:p>
              <a:pPr algn="ctr">
                <a:lnSpc>
                  <a:spcPts val="1769"/>
                </a:lnSpc>
                <a:spcBef>
                  <a:spcPct val="0"/>
                </a:spcBef>
              </a:pPr>
              <a:r>
                <a:rPr lang="en-US" sz="1670" b="1">
                  <a:solidFill>
                    <a:srgbClr val="CA0F80"/>
                  </a:solidFill>
                  <a:latin typeface="Poppins Bold"/>
                  <a:ea typeface="Poppins Bold"/>
                  <a:cs typeface="Poppins Bold"/>
                  <a:sym typeface="Poppins Bold"/>
                </a:rPr>
                <a:t>Pour toutes les familles de l’Enseignement catholique</a:t>
              </a:r>
            </a:p>
            <a:p>
              <a:pPr algn="ctr">
                <a:lnSpc>
                  <a:spcPts val="153"/>
                </a:lnSpc>
                <a:spcBef>
                  <a:spcPct val="0"/>
                </a:spcBef>
              </a:pPr>
              <a:endParaRPr lang="en-US" sz="1670" b="1">
                <a:solidFill>
                  <a:srgbClr val="CA0F80"/>
                </a:solidFill>
                <a:latin typeface="Poppins Bold"/>
                <a:ea typeface="Poppins Bold"/>
                <a:cs typeface="Poppins Bold"/>
                <a:sym typeface="Poppins Bold"/>
              </a:endParaRPr>
            </a:p>
            <a:p>
              <a:pPr algn="ctr">
                <a:lnSpc>
                  <a:spcPts val="2356"/>
                </a:lnSpc>
              </a:pPr>
              <a:r>
                <a:rPr lang="en-US" sz="1316" b="1">
                  <a:solidFill>
                    <a:srgbClr val="FFFFFF"/>
                  </a:solidFill>
                  <a:latin typeface="Poppins Bold"/>
                  <a:ea typeface="Poppins Bold"/>
                  <a:cs typeface="Poppins Bold"/>
                  <a:sym typeface="Poppins Bold"/>
                </a:rPr>
                <a:t>cofinancement de projets </a:t>
              </a:r>
            </a:p>
            <a:p>
              <a:pPr algn="ctr">
                <a:lnSpc>
                  <a:spcPts val="2356"/>
                </a:lnSpc>
              </a:pPr>
              <a:r>
                <a:rPr lang="en-US" sz="1316" b="1">
                  <a:solidFill>
                    <a:srgbClr val="FFFFFF"/>
                  </a:solidFill>
                  <a:latin typeface="Poppins Bold"/>
                  <a:ea typeface="Poppins Bold"/>
                  <a:cs typeface="Poppins Bold"/>
                  <a:sym typeface="Poppins Bold"/>
                </a:rPr>
                <a:t>actions avec les partenaires</a:t>
              </a:r>
            </a:p>
            <a:p>
              <a:pPr algn="ctr">
                <a:lnSpc>
                  <a:spcPts val="2356"/>
                </a:lnSpc>
              </a:pPr>
              <a:r>
                <a:rPr lang="en-US" sz="1316" b="1">
                  <a:solidFill>
                    <a:srgbClr val="FFFFFF"/>
                  </a:solidFill>
                  <a:latin typeface="Poppins Bold"/>
                  <a:ea typeface="Poppins Bold"/>
                  <a:cs typeface="Poppins Bold"/>
                  <a:sym typeface="Poppins Bold"/>
                </a:rPr>
                <a:t>rencontres et débats éducatifs</a:t>
              </a:r>
            </a:p>
            <a:p>
              <a:pPr algn="ctr">
                <a:lnSpc>
                  <a:spcPts val="2356"/>
                </a:lnSpc>
              </a:pPr>
              <a:r>
                <a:rPr lang="en-US" sz="1316" b="1">
                  <a:solidFill>
                    <a:srgbClr val="FFFFFF"/>
                  </a:solidFill>
                  <a:latin typeface="Poppins Bold"/>
                  <a:ea typeface="Poppins Bold"/>
                  <a:cs typeface="Poppins Bold"/>
                  <a:sym typeface="Poppins Bold"/>
                </a:rPr>
                <a:t> magazine Famille &amp; Education, apel.fr et toute la communication </a:t>
              </a:r>
            </a:p>
            <a:p>
              <a:pPr algn="ctr">
                <a:lnSpc>
                  <a:spcPts val="2356"/>
                </a:lnSpc>
              </a:pPr>
              <a:r>
                <a:rPr lang="en-US" sz="1316" b="1">
                  <a:solidFill>
                    <a:srgbClr val="FFFFFF"/>
                  </a:solidFill>
                  <a:latin typeface="Poppins Bold"/>
                  <a:ea typeface="Poppins Bold"/>
                  <a:cs typeface="Poppins Bold"/>
                  <a:sym typeface="Poppins Bold"/>
                </a:rPr>
                <a:t>du mouvement des Apel</a:t>
              </a:r>
            </a:p>
            <a:p>
              <a:pPr algn="ctr">
                <a:lnSpc>
                  <a:spcPts val="2356"/>
                </a:lnSpc>
              </a:pPr>
              <a:r>
                <a:rPr lang="en-US" sz="1316" b="1">
                  <a:solidFill>
                    <a:srgbClr val="FFFFFF"/>
                  </a:solidFill>
                  <a:latin typeface="Poppins Bold"/>
                  <a:ea typeface="Poppins Bold"/>
                  <a:cs typeface="Poppins Bold"/>
                  <a:sym typeface="Poppins Bold"/>
                </a:rPr>
                <a:t> ligne d’écoute et de soutien</a:t>
              </a:r>
            </a:p>
            <a:p>
              <a:pPr algn="ctr">
                <a:lnSpc>
                  <a:spcPts val="2356"/>
                </a:lnSpc>
              </a:pPr>
              <a:r>
                <a:rPr lang="en-US" sz="1316" b="1">
                  <a:solidFill>
                    <a:srgbClr val="FFFFFF"/>
                  </a:solidFill>
                  <a:latin typeface="Poppins Bold"/>
                  <a:ea typeface="Poppins Bold"/>
                  <a:cs typeface="Poppins Bold"/>
                  <a:sym typeface="Poppins Bold"/>
                </a:rPr>
                <a:t> parental</a:t>
              </a:r>
            </a:p>
          </p:txBody>
        </p:sp>
        <p:sp>
          <p:nvSpPr>
            <p:cNvPr id="18" name="TextBox 18"/>
            <p:cNvSpPr txBox="1"/>
            <p:nvPr/>
          </p:nvSpPr>
          <p:spPr>
            <a:xfrm>
              <a:off x="187890" y="4269580"/>
              <a:ext cx="4090701" cy="3853556"/>
            </a:xfrm>
            <a:prstGeom prst="rect">
              <a:avLst/>
            </a:prstGeom>
          </p:spPr>
          <p:txBody>
            <a:bodyPr lIns="0" tIns="0" rIns="0" bIns="0" rtlCol="0" anchor="t">
              <a:spAutoFit/>
            </a:bodyPr>
            <a:lstStyle/>
            <a:p>
              <a:pPr algn="ctr">
                <a:lnSpc>
                  <a:spcPts val="1769"/>
                </a:lnSpc>
                <a:spcBef>
                  <a:spcPct val="0"/>
                </a:spcBef>
              </a:pPr>
              <a:r>
                <a:rPr lang="en-US" sz="1670" b="1">
                  <a:solidFill>
                    <a:srgbClr val="CA0F80"/>
                  </a:solidFill>
                  <a:latin typeface="Poppins Bold"/>
                  <a:ea typeface="Poppins Bold"/>
                  <a:cs typeface="Poppins Bold"/>
                  <a:sym typeface="Poppins Bold"/>
                </a:rPr>
                <a:t>Dans l’école de mes enfants </a:t>
              </a:r>
            </a:p>
            <a:p>
              <a:pPr algn="ctr">
                <a:lnSpc>
                  <a:spcPts val="153"/>
                </a:lnSpc>
                <a:spcBef>
                  <a:spcPct val="0"/>
                </a:spcBef>
              </a:pPr>
              <a:endParaRPr lang="en-US" sz="1670" b="1">
                <a:solidFill>
                  <a:srgbClr val="CA0F80"/>
                </a:solidFill>
                <a:latin typeface="Poppins Bold"/>
                <a:ea typeface="Poppins Bold"/>
                <a:cs typeface="Poppins Bold"/>
                <a:sym typeface="Poppins Bold"/>
              </a:endParaRPr>
            </a:p>
            <a:p>
              <a:pPr algn="ctr">
                <a:lnSpc>
                  <a:spcPts val="3079"/>
                </a:lnSpc>
              </a:pPr>
              <a:r>
                <a:rPr lang="en-US" sz="1316" b="1">
                  <a:solidFill>
                    <a:srgbClr val="FFFFFF"/>
                  </a:solidFill>
                  <a:latin typeface="Poppins Bold"/>
                  <a:ea typeface="Poppins Bold"/>
                  <a:cs typeface="Poppins Bold"/>
                  <a:sym typeface="Poppins Bold"/>
                </a:rPr>
                <a:t>animation de l’établissement (accueil des nouvelles familles, kermesse, marché de Noël, bal, concours de crèches...) </a:t>
              </a:r>
            </a:p>
            <a:p>
              <a:pPr algn="ctr">
                <a:lnSpc>
                  <a:spcPts val="3079"/>
                </a:lnSpc>
              </a:pPr>
              <a:r>
                <a:rPr lang="en-US" sz="1316" b="1">
                  <a:solidFill>
                    <a:srgbClr val="FFFFFF"/>
                  </a:solidFill>
                  <a:latin typeface="Poppins Bold"/>
                  <a:ea typeface="Poppins Bold"/>
                  <a:cs typeface="Poppins Bold"/>
                  <a:sym typeface="Poppins Bold"/>
                </a:rPr>
                <a:t>représentation des parents</a:t>
              </a:r>
            </a:p>
            <a:p>
              <a:pPr algn="ctr">
                <a:lnSpc>
                  <a:spcPts val="3079"/>
                </a:lnSpc>
              </a:pPr>
              <a:r>
                <a:rPr lang="en-US" sz="1316" b="1">
                  <a:solidFill>
                    <a:srgbClr val="FFFFFF"/>
                  </a:solidFill>
                  <a:latin typeface="Poppins Bold"/>
                  <a:ea typeface="Poppins Bold"/>
                  <a:cs typeface="Poppins Bold"/>
                  <a:sym typeface="Poppins Bold"/>
                </a:rPr>
                <a:t> (conseil de classe, conseil d’établissement, Ogec)</a:t>
              </a:r>
            </a:p>
          </p:txBody>
        </p:sp>
        <p:sp>
          <p:nvSpPr>
            <p:cNvPr id="19" name="TextBox 19"/>
            <p:cNvSpPr txBox="1"/>
            <p:nvPr/>
          </p:nvSpPr>
          <p:spPr>
            <a:xfrm>
              <a:off x="3146460" y="8183461"/>
              <a:ext cx="6149262" cy="3807855"/>
            </a:xfrm>
            <a:prstGeom prst="rect">
              <a:avLst/>
            </a:prstGeom>
          </p:spPr>
          <p:txBody>
            <a:bodyPr lIns="0" tIns="0" rIns="0" bIns="0" rtlCol="0" anchor="t">
              <a:spAutoFit/>
            </a:bodyPr>
            <a:lstStyle/>
            <a:p>
              <a:pPr algn="ctr">
                <a:lnSpc>
                  <a:spcPts val="1734"/>
                </a:lnSpc>
                <a:spcBef>
                  <a:spcPct val="0"/>
                </a:spcBef>
              </a:pPr>
              <a:r>
                <a:rPr lang="en-US" sz="1638" b="1">
                  <a:solidFill>
                    <a:srgbClr val="CA0F80"/>
                  </a:solidFill>
                  <a:latin typeface="Poppins Bold"/>
                  <a:ea typeface="Poppins Bold"/>
                  <a:cs typeface="Poppins Bold"/>
                  <a:sym typeface="Poppins Bold"/>
                </a:rPr>
                <a:t>Au soutien des parents élus </a:t>
              </a:r>
            </a:p>
            <a:p>
              <a:pPr algn="ctr">
                <a:lnSpc>
                  <a:spcPts val="1734"/>
                </a:lnSpc>
                <a:spcBef>
                  <a:spcPct val="0"/>
                </a:spcBef>
              </a:pPr>
              <a:endParaRPr lang="en-US" sz="1638" b="1">
                <a:solidFill>
                  <a:srgbClr val="CA0F80"/>
                </a:solidFill>
                <a:latin typeface="Poppins Bold"/>
                <a:ea typeface="Poppins Bold"/>
                <a:cs typeface="Poppins Bold"/>
                <a:sym typeface="Poppins Bold"/>
              </a:endParaRPr>
            </a:p>
            <a:p>
              <a:pPr algn="ctr">
                <a:lnSpc>
                  <a:spcPts val="2530"/>
                </a:lnSpc>
              </a:pPr>
              <a:r>
                <a:rPr lang="en-US" sz="1311" b="1">
                  <a:solidFill>
                    <a:srgbClr val="FFFFFF"/>
                  </a:solidFill>
                  <a:latin typeface="Poppins Bold"/>
                  <a:ea typeface="Poppins Bold"/>
                  <a:cs typeface="Poppins Bold"/>
                  <a:sym typeface="Poppins Bold"/>
                </a:rPr>
                <a:t>qui assurent le fonctionnement quotidien </a:t>
              </a:r>
            </a:p>
            <a:p>
              <a:pPr algn="ctr">
                <a:lnSpc>
                  <a:spcPts val="2530"/>
                </a:lnSpc>
              </a:pPr>
              <a:r>
                <a:rPr lang="en-US" sz="1311" b="1">
                  <a:solidFill>
                    <a:srgbClr val="FFFFFF"/>
                  </a:solidFill>
                  <a:latin typeface="Poppins Bold"/>
                  <a:ea typeface="Poppins Bold"/>
                  <a:cs typeface="Poppins Bold"/>
                  <a:sym typeface="Poppins Bold"/>
                </a:rPr>
                <a:t>de l’association </a:t>
              </a:r>
            </a:p>
            <a:p>
              <a:pPr algn="ctr">
                <a:lnSpc>
                  <a:spcPts val="2530"/>
                </a:lnSpc>
              </a:pPr>
              <a:r>
                <a:rPr lang="en-US" sz="1311" b="1">
                  <a:solidFill>
                    <a:srgbClr val="FFFFFF"/>
                  </a:solidFill>
                  <a:latin typeface="Poppins Bold"/>
                  <a:ea typeface="Poppins Bold"/>
                  <a:cs typeface="Poppins Bold"/>
                  <a:sym typeface="Poppins Bold"/>
                </a:rPr>
                <a:t>qui me représentent dans le mouvement </a:t>
              </a:r>
            </a:p>
            <a:p>
              <a:pPr algn="ctr">
                <a:lnSpc>
                  <a:spcPts val="2530"/>
                </a:lnSpc>
              </a:pPr>
              <a:r>
                <a:rPr lang="en-US" sz="1311" b="1">
                  <a:solidFill>
                    <a:srgbClr val="FFFFFF"/>
                  </a:solidFill>
                  <a:latin typeface="Poppins Bold"/>
                  <a:ea typeface="Poppins Bold"/>
                  <a:cs typeface="Poppins Bold"/>
                  <a:sym typeface="Poppins Bold"/>
                </a:rPr>
                <a:t>avec toutes les Apel</a:t>
              </a:r>
            </a:p>
            <a:p>
              <a:pPr algn="ctr">
                <a:lnSpc>
                  <a:spcPts val="2530"/>
                </a:lnSpc>
              </a:pPr>
              <a:r>
                <a:rPr lang="en-US" sz="1311" b="1">
                  <a:solidFill>
                    <a:srgbClr val="FFFFFF"/>
                  </a:solidFill>
                  <a:latin typeface="Poppins Bold"/>
                  <a:ea typeface="Poppins Bold"/>
                  <a:cs typeface="Poppins Bold"/>
                  <a:sym typeface="Poppins Bold"/>
                </a:rPr>
                <a:t> qui défendent la liberté d’enseignement </a:t>
              </a:r>
            </a:p>
            <a:p>
              <a:pPr algn="ctr">
                <a:lnSpc>
                  <a:spcPts val="2530"/>
                </a:lnSpc>
              </a:pPr>
              <a:r>
                <a:rPr lang="en-US" sz="1311" b="1">
                  <a:solidFill>
                    <a:srgbClr val="FFFFFF"/>
                  </a:solidFill>
                  <a:latin typeface="Poppins Bold"/>
                  <a:ea typeface="Poppins Bold"/>
                  <a:cs typeface="Poppins Bold"/>
                  <a:sym typeface="Poppins Bold"/>
                </a:rPr>
                <a:t>et le libre choix de l’école auprès</a:t>
              </a:r>
            </a:p>
            <a:p>
              <a:pPr algn="ctr">
                <a:lnSpc>
                  <a:spcPts val="2530"/>
                </a:lnSpc>
              </a:pPr>
              <a:r>
                <a:rPr lang="en-US" sz="1311" b="1">
                  <a:solidFill>
                    <a:srgbClr val="FFFFFF"/>
                  </a:solidFill>
                  <a:latin typeface="Poppins Bold"/>
                  <a:ea typeface="Poppins Bold"/>
                  <a:cs typeface="Poppins Bold"/>
                  <a:sym typeface="Poppins Bold"/>
                </a:rPr>
                <a:t> des pouvoirs publics locaux et nationaux</a:t>
              </a:r>
            </a:p>
            <a:p>
              <a:pPr algn="ctr">
                <a:lnSpc>
                  <a:spcPts val="1736"/>
                </a:lnSpc>
                <a:spcBef>
                  <a:spcPct val="0"/>
                </a:spcBef>
              </a:pPr>
              <a:endParaRPr lang="en-US" sz="1311" b="1">
                <a:solidFill>
                  <a:srgbClr val="FFFFFF"/>
                </a:solidFill>
                <a:latin typeface="Poppins Bold"/>
                <a:ea typeface="Poppins Bold"/>
                <a:cs typeface="Poppins Bold"/>
                <a:sym typeface="Poppins Bold"/>
              </a:endParaRPr>
            </a:p>
          </p:txBody>
        </p:sp>
        <p:sp>
          <p:nvSpPr>
            <p:cNvPr id="20" name="TextBox 20"/>
            <p:cNvSpPr txBox="1"/>
            <p:nvPr/>
          </p:nvSpPr>
          <p:spPr>
            <a:xfrm>
              <a:off x="7823637" y="4319197"/>
              <a:ext cx="4405256" cy="3446062"/>
            </a:xfrm>
            <a:prstGeom prst="rect">
              <a:avLst/>
            </a:prstGeom>
          </p:spPr>
          <p:txBody>
            <a:bodyPr lIns="0" tIns="0" rIns="0" bIns="0" rtlCol="0" anchor="t">
              <a:spAutoFit/>
            </a:bodyPr>
            <a:lstStyle/>
            <a:p>
              <a:pPr algn="ctr">
                <a:lnSpc>
                  <a:spcPts val="1734"/>
                </a:lnSpc>
                <a:spcBef>
                  <a:spcPct val="0"/>
                </a:spcBef>
              </a:pPr>
              <a:r>
                <a:rPr lang="en-US" sz="1638" b="1">
                  <a:solidFill>
                    <a:srgbClr val="CA0F80"/>
                  </a:solidFill>
                  <a:latin typeface="Poppins Bold"/>
                  <a:ea typeface="Poppins Bold"/>
                  <a:cs typeface="Poppins Bold"/>
                  <a:sym typeface="Poppins Bold"/>
                </a:rPr>
                <a:t>Avec les bénévoles qui accompagnent les parents</a:t>
              </a:r>
            </a:p>
            <a:p>
              <a:pPr algn="ctr">
                <a:lnSpc>
                  <a:spcPts val="1734"/>
                </a:lnSpc>
                <a:spcBef>
                  <a:spcPct val="0"/>
                </a:spcBef>
              </a:pPr>
              <a:endParaRPr lang="en-US" sz="1638" b="1">
                <a:solidFill>
                  <a:srgbClr val="CA0F80"/>
                </a:solidFill>
                <a:latin typeface="Poppins Bold"/>
                <a:ea typeface="Poppins Bold"/>
                <a:cs typeface="Poppins Bold"/>
                <a:sym typeface="Poppins Bold"/>
              </a:endParaRPr>
            </a:p>
            <a:p>
              <a:pPr algn="ctr">
                <a:lnSpc>
                  <a:spcPts val="2674"/>
                </a:lnSpc>
              </a:pPr>
              <a:r>
                <a:rPr lang="en-US" sz="1311" b="1">
                  <a:solidFill>
                    <a:srgbClr val="FFFFFF"/>
                  </a:solidFill>
                  <a:latin typeface="Poppins Bold"/>
                  <a:ea typeface="Poppins Bold"/>
                  <a:cs typeface="Poppins Bold"/>
                  <a:sym typeface="Poppins Bold"/>
                </a:rPr>
                <a:t>parents correspondants, </a:t>
              </a:r>
            </a:p>
            <a:p>
              <a:pPr algn="ctr">
                <a:lnSpc>
                  <a:spcPts val="2674"/>
                </a:lnSpc>
              </a:pPr>
              <a:r>
                <a:rPr lang="en-US" sz="1311" b="1">
                  <a:solidFill>
                    <a:srgbClr val="FFFFFF"/>
                  </a:solidFill>
                  <a:latin typeface="Poppins Bold"/>
                  <a:ea typeface="Poppins Bold"/>
                  <a:cs typeface="Poppins Bold"/>
                  <a:sym typeface="Poppins Bold"/>
                </a:rPr>
                <a:t>animateurs BDI Orientation </a:t>
              </a:r>
            </a:p>
            <a:p>
              <a:pPr algn="ctr">
                <a:lnSpc>
                  <a:spcPts val="2674"/>
                </a:lnSpc>
              </a:pPr>
              <a:r>
                <a:rPr lang="en-US" sz="1311" b="1">
                  <a:solidFill>
                    <a:srgbClr val="FFFFFF"/>
                  </a:solidFill>
                  <a:latin typeface="Poppins Bold"/>
                  <a:ea typeface="Poppins Bold"/>
                  <a:cs typeface="Poppins Bold"/>
                  <a:sym typeface="Poppins Bold"/>
                </a:rPr>
                <a:t>correspondants ICF, </a:t>
              </a:r>
            </a:p>
            <a:p>
              <a:pPr algn="ctr">
                <a:lnSpc>
                  <a:spcPts val="2674"/>
                </a:lnSpc>
              </a:pPr>
              <a:r>
                <a:rPr lang="en-US" sz="1311" b="1">
                  <a:solidFill>
                    <a:srgbClr val="FFFFFF"/>
                  </a:solidFill>
                  <a:latin typeface="Poppins Bold"/>
                  <a:ea typeface="Poppins Bold"/>
                  <a:cs typeface="Poppins Bold"/>
                  <a:sym typeface="Poppins Bold"/>
                </a:rPr>
                <a:t>relations école</a:t>
              </a:r>
            </a:p>
            <a:p>
              <a:pPr algn="ctr">
                <a:lnSpc>
                  <a:spcPts val="2674"/>
                </a:lnSpc>
              </a:pPr>
              <a:r>
                <a:rPr lang="en-US" sz="1311" b="1">
                  <a:solidFill>
                    <a:srgbClr val="FFFFFF"/>
                  </a:solidFill>
                  <a:latin typeface="Poppins Bold"/>
                  <a:ea typeface="Poppins Bold"/>
                  <a:cs typeface="Poppins Bold"/>
                  <a:sym typeface="Poppins Bold"/>
                </a:rPr>
                <a:t> &amp; monde professionnel, </a:t>
              </a:r>
            </a:p>
            <a:p>
              <a:pPr algn="ctr">
                <a:lnSpc>
                  <a:spcPts val="2674"/>
                </a:lnSpc>
              </a:pPr>
              <a:r>
                <a:rPr lang="en-US" sz="1311" b="1">
                  <a:solidFill>
                    <a:srgbClr val="FFFFFF"/>
                  </a:solidFill>
                  <a:latin typeface="Poppins Bold"/>
                  <a:ea typeface="Poppins Bold"/>
                  <a:cs typeface="Poppins Bold"/>
                  <a:sym typeface="Poppins Bold"/>
                </a:rPr>
                <a:t>école inclusive </a:t>
              </a:r>
            </a:p>
          </p:txBody>
        </p:sp>
      </p:grpSp>
      <p:sp>
        <p:nvSpPr>
          <p:cNvPr id="21" name="TextBox 21"/>
          <p:cNvSpPr txBox="1"/>
          <p:nvPr/>
        </p:nvSpPr>
        <p:spPr>
          <a:xfrm rot="-603290">
            <a:off x="1184153" y="6426093"/>
            <a:ext cx="3484232" cy="2296825"/>
          </a:xfrm>
          <a:prstGeom prst="rect">
            <a:avLst/>
          </a:prstGeom>
        </p:spPr>
        <p:txBody>
          <a:bodyPr lIns="0" tIns="0" rIns="0" bIns="0" rtlCol="0" anchor="t">
            <a:spAutoFit/>
          </a:bodyPr>
          <a:lstStyle/>
          <a:p>
            <a:pPr algn="ctr">
              <a:lnSpc>
                <a:spcPts val="5040"/>
              </a:lnSpc>
            </a:pPr>
            <a:r>
              <a:rPr lang="en-US" sz="3600" b="1">
                <a:solidFill>
                  <a:srgbClr val="23B4AA"/>
                </a:solidFill>
                <a:latin typeface="Poppins Bold"/>
                <a:ea typeface="Poppins Bold"/>
                <a:cs typeface="Poppins Bold"/>
                <a:sym typeface="Poppins Bold"/>
              </a:rPr>
              <a:t>j’adhère,</a:t>
            </a:r>
          </a:p>
          <a:p>
            <a:pPr algn="ctr">
              <a:lnSpc>
                <a:spcPts val="5040"/>
              </a:lnSpc>
            </a:pPr>
            <a:r>
              <a:rPr lang="en-US" sz="3600" b="1">
                <a:solidFill>
                  <a:srgbClr val="23B4AA"/>
                </a:solidFill>
                <a:latin typeface="Poppins Bold"/>
                <a:ea typeface="Poppins Bold"/>
                <a:cs typeface="Poppins Bold"/>
                <a:sym typeface="Poppins Bold"/>
              </a:rPr>
              <a:t> je soutiens, </a:t>
            </a:r>
          </a:p>
          <a:p>
            <a:pPr algn="ctr">
              <a:lnSpc>
                <a:spcPts val="5040"/>
              </a:lnSpc>
            </a:pPr>
            <a:r>
              <a:rPr lang="en-US" sz="3600" b="1">
                <a:solidFill>
                  <a:srgbClr val="23B4AA"/>
                </a:solidFill>
                <a:latin typeface="Poppins Bold"/>
                <a:ea typeface="Poppins Bold"/>
                <a:cs typeface="Poppins Bold"/>
                <a:sym typeface="Poppins Bold"/>
              </a:rPr>
              <a:t>je m’engage !</a:t>
            </a:r>
          </a:p>
          <a:p>
            <a:pPr algn="ctr">
              <a:lnSpc>
                <a:spcPts val="1482"/>
              </a:lnSpc>
              <a:spcBef>
                <a:spcPct val="0"/>
              </a:spcBef>
            </a:pPr>
            <a:endParaRPr lang="en-US" sz="3600" b="1">
              <a:solidFill>
                <a:srgbClr val="23B4AA"/>
              </a:solidFill>
              <a:latin typeface="Poppins Bold"/>
              <a:ea typeface="Poppins Bold"/>
              <a:cs typeface="Poppins Bold"/>
              <a:sym typeface="Poppins Bold"/>
            </a:endParaRPr>
          </a:p>
          <a:p>
            <a:pPr algn="ctr">
              <a:lnSpc>
                <a:spcPts val="1063"/>
              </a:lnSpc>
              <a:spcBef>
                <a:spcPct val="0"/>
              </a:spcBef>
            </a:pPr>
            <a:r>
              <a:rPr lang="en-US" sz="1003" b="1">
                <a:solidFill>
                  <a:srgbClr val="000000"/>
                </a:solidFill>
                <a:latin typeface="Poppins Bold"/>
                <a:ea typeface="Poppins Bold"/>
                <a:cs typeface="Poppins Bold"/>
                <a:sym typeface="Poppins Bold"/>
              </a:rPr>
              <a:t> </a:t>
            </a:r>
            <a:r>
              <a:rPr lang="en-US" sz="1003" b="1">
                <a:solidFill>
                  <a:srgbClr val="CA0F80"/>
                </a:solidFill>
                <a:latin typeface="Poppins Bold"/>
                <a:ea typeface="Poppins Bold"/>
                <a:cs typeface="Poppins Bold"/>
                <a:sym typeface="Poppins Bold"/>
              </a:rPr>
              <a:t>VERSER LA COTISATION, C’EST DÉJÀ S’ENGAGER</a:t>
            </a:r>
          </a:p>
        </p:txBody>
      </p:sp>
      <p:sp>
        <p:nvSpPr>
          <p:cNvPr id="22" name="TextBox 22"/>
          <p:cNvSpPr txBox="1"/>
          <p:nvPr/>
        </p:nvSpPr>
        <p:spPr>
          <a:xfrm rot="-364777">
            <a:off x="737849" y="3261087"/>
            <a:ext cx="5065257" cy="1594047"/>
          </a:xfrm>
          <a:prstGeom prst="rect">
            <a:avLst/>
          </a:prstGeom>
        </p:spPr>
        <p:txBody>
          <a:bodyPr lIns="0" tIns="0" rIns="0" bIns="0" rtlCol="0" anchor="t">
            <a:spAutoFit/>
          </a:bodyPr>
          <a:lstStyle/>
          <a:p>
            <a:pPr algn="just">
              <a:lnSpc>
                <a:spcPts val="3295"/>
              </a:lnSpc>
            </a:pPr>
            <a:r>
              <a:rPr lang="en-US" sz="1830">
                <a:solidFill>
                  <a:srgbClr val="000000"/>
                </a:solidFill>
                <a:latin typeface="Canva Sans"/>
                <a:ea typeface="Canva Sans"/>
                <a:cs typeface="Canva Sans"/>
                <a:sym typeface="Canva Sans"/>
              </a:rPr>
              <a:t>Vous avez versé votre cotisation, ou vous souhaitez le faire. C’est notre assemblée générale qui statue sur son montant. </a:t>
            </a:r>
          </a:p>
          <a:p>
            <a:pPr algn="just">
              <a:lnSpc>
                <a:spcPts val="3295"/>
              </a:lnSpc>
            </a:pPr>
            <a:r>
              <a:rPr lang="en-US" sz="1830">
                <a:solidFill>
                  <a:srgbClr val="000000"/>
                </a:solidFill>
                <a:latin typeface="Canva Sans"/>
                <a:ea typeface="Canva Sans"/>
                <a:cs typeface="Canva Sans"/>
                <a:sym typeface="Canva Sans"/>
              </a:rPr>
              <a:t>Voici à quoi elle sert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32135" y="8816059"/>
            <a:ext cx="1927165" cy="884482"/>
          </a:xfrm>
          <a:custGeom>
            <a:avLst/>
            <a:gdLst/>
            <a:ahLst/>
            <a:cxnLst/>
            <a:rect l="l" t="t" r="r" b="b"/>
            <a:pathLst>
              <a:path w="1927165" h="884482">
                <a:moveTo>
                  <a:pt x="0" y="0"/>
                </a:moveTo>
                <a:lnTo>
                  <a:pt x="1927165" y="0"/>
                </a:lnTo>
                <a:lnTo>
                  <a:pt x="1927165" y="884482"/>
                </a:lnTo>
                <a:lnTo>
                  <a:pt x="0" y="884482"/>
                </a:lnTo>
                <a:lnTo>
                  <a:pt x="0" y="0"/>
                </a:lnTo>
                <a:close/>
              </a:path>
            </a:pathLst>
          </a:custGeom>
          <a:blipFill>
            <a:blip r:embed="rId2"/>
            <a:stretch>
              <a:fillRect/>
            </a:stretch>
          </a:blipFill>
        </p:spPr>
        <p:txBody>
          <a:bodyPr/>
          <a:lstStyle/>
          <a:p>
            <a:endParaRPr lang="fr-FR"/>
          </a:p>
        </p:txBody>
      </p:sp>
      <p:grpSp>
        <p:nvGrpSpPr>
          <p:cNvPr id="3" name="Group 3"/>
          <p:cNvGrpSpPr/>
          <p:nvPr/>
        </p:nvGrpSpPr>
        <p:grpSpPr>
          <a:xfrm>
            <a:off x="14330817" y="541775"/>
            <a:ext cx="5129925" cy="2019385"/>
            <a:chOff x="0" y="0"/>
            <a:chExt cx="6839901" cy="2692514"/>
          </a:xfrm>
        </p:grpSpPr>
        <p:sp>
          <p:nvSpPr>
            <p:cNvPr id="4" name="Freeform 4"/>
            <p:cNvSpPr/>
            <p:nvPr/>
          </p:nvSpPr>
          <p:spPr>
            <a:xfrm>
              <a:off x="0" y="0"/>
              <a:ext cx="4926615" cy="2692514"/>
            </a:xfrm>
            <a:custGeom>
              <a:avLst/>
              <a:gdLst/>
              <a:ahLst/>
              <a:cxnLst/>
              <a:rect l="l" t="t" r="r" b="b"/>
              <a:pathLst>
                <a:path w="4926615" h="2692514">
                  <a:moveTo>
                    <a:pt x="0" y="0"/>
                  </a:moveTo>
                  <a:lnTo>
                    <a:pt x="4926615" y="0"/>
                  </a:lnTo>
                  <a:lnTo>
                    <a:pt x="4926615" y="2692514"/>
                  </a:lnTo>
                  <a:lnTo>
                    <a:pt x="0" y="2692514"/>
                  </a:lnTo>
                  <a:lnTo>
                    <a:pt x="0" y="0"/>
                  </a:lnTo>
                  <a:close/>
                </a:path>
              </a:pathLst>
            </a:custGeom>
            <a:blipFill>
              <a:blip r:embed="rId3"/>
              <a:stretch>
                <a:fillRect/>
              </a:stretch>
            </a:blipFill>
          </p:spPr>
          <p:txBody>
            <a:bodyPr/>
            <a:lstStyle/>
            <a:p>
              <a:endParaRPr lang="fr-FR"/>
            </a:p>
          </p:txBody>
        </p:sp>
        <p:grpSp>
          <p:nvGrpSpPr>
            <p:cNvPr id="5" name="Group 5"/>
            <p:cNvGrpSpPr/>
            <p:nvPr/>
          </p:nvGrpSpPr>
          <p:grpSpPr>
            <a:xfrm>
              <a:off x="1499781" y="2123002"/>
              <a:ext cx="5340120" cy="569512"/>
              <a:chOff x="0" y="0"/>
              <a:chExt cx="1054838" cy="112496"/>
            </a:xfrm>
          </p:grpSpPr>
          <p:sp>
            <p:nvSpPr>
              <p:cNvPr id="6" name="Freeform 6"/>
              <p:cNvSpPr/>
              <p:nvPr/>
            </p:nvSpPr>
            <p:spPr>
              <a:xfrm>
                <a:off x="0" y="0"/>
                <a:ext cx="1054838" cy="112496"/>
              </a:xfrm>
              <a:custGeom>
                <a:avLst/>
                <a:gdLst/>
                <a:ahLst/>
                <a:cxnLst/>
                <a:rect l="l" t="t" r="r" b="b"/>
                <a:pathLst>
                  <a:path w="1054838" h="112496">
                    <a:moveTo>
                      <a:pt x="851638" y="0"/>
                    </a:moveTo>
                    <a:cubicBezTo>
                      <a:pt x="963863" y="0"/>
                      <a:pt x="1054838" y="25183"/>
                      <a:pt x="1054838" y="56248"/>
                    </a:cubicBezTo>
                    <a:cubicBezTo>
                      <a:pt x="1054838" y="87313"/>
                      <a:pt x="963863" y="112496"/>
                      <a:pt x="851638" y="112496"/>
                    </a:cubicBezTo>
                    <a:lnTo>
                      <a:pt x="203200" y="112496"/>
                    </a:lnTo>
                    <a:cubicBezTo>
                      <a:pt x="90976" y="112496"/>
                      <a:pt x="0" y="87313"/>
                      <a:pt x="0" y="56248"/>
                    </a:cubicBezTo>
                    <a:cubicBezTo>
                      <a:pt x="0" y="25183"/>
                      <a:pt x="90976" y="0"/>
                      <a:pt x="203200" y="0"/>
                    </a:cubicBezTo>
                    <a:close/>
                  </a:path>
                </a:pathLst>
              </a:custGeom>
              <a:solidFill>
                <a:srgbClr val="FFFFFF"/>
              </a:solidFill>
            </p:spPr>
            <p:txBody>
              <a:bodyPr/>
              <a:lstStyle/>
              <a:p>
                <a:endParaRPr lang="fr-FR"/>
              </a:p>
            </p:txBody>
          </p:sp>
          <p:sp>
            <p:nvSpPr>
              <p:cNvPr id="7" name="TextBox 7"/>
              <p:cNvSpPr txBox="1"/>
              <p:nvPr/>
            </p:nvSpPr>
            <p:spPr>
              <a:xfrm>
                <a:off x="0" y="-57150"/>
                <a:ext cx="1054838" cy="169646"/>
              </a:xfrm>
              <a:prstGeom prst="rect">
                <a:avLst/>
              </a:prstGeom>
            </p:spPr>
            <p:txBody>
              <a:bodyPr lIns="50800" tIns="50800" rIns="50800" bIns="50800" rtlCol="0" anchor="ctr"/>
              <a:lstStyle/>
              <a:p>
                <a:pPr algn="ctr">
                  <a:lnSpc>
                    <a:spcPts val="3543"/>
                  </a:lnSpc>
                </a:pPr>
                <a:endParaRPr/>
              </a:p>
            </p:txBody>
          </p:sp>
        </p:grpSp>
      </p:grpSp>
      <p:grpSp>
        <p:nvGrpSpPr>
          <p:cNvPr id="8" name="Group 8"/>
          <p:cNvGrpSpPr/>
          <p:nvPr/>
        </p:nvGrpSpPr>
        <p:grpSpPr>
          <a:xfrm>
            <a:off x="593653" y="464284"/>
            <a:ext cx="2085058" cy="2085058"/>
            <a:chOff x="0" y="0"/>
            <a:chExt cx="549151" cy="549151"/>
          </a:xfrm>
        </p:grpSpPr>
        <p:sp>
          <p:nvSpPr>
            <p:cNvPr id="9" name="Freeform 9"/>
            <p:cNvSpPr/>
            <p:nvPr/>
          </p:nvSpPr>
          <p:spPr>
            <a:xfrm>
              <a:off x="0" y="0"/>
              <a:ext cx="549151" cy="549151"/>
            </a:xfrm>
            <a:custGeom>
              <a:avLst/>
              <a:gdLst/>
              <a:ahLst/>
              <a:cxnLst/>
              <a:rect l="l" t="t" r="r" b="b"/>
              <a:pathLst>
                <a:path w="549151" h="549151">
                  <a:moveTo>
                    <a:pt x="0" y="0"/>
                  </a:moveTo>
                  <a:lnTo>
                    <a:pt x="549151" y="0"/>
                  </a:lnTo>
                  <a:lnTo>
                    <a:pt x="549151" y="549151"/>
                  </a:lnTo>
                  <a:lnTo>
                    <a:pt x="0" y="549151"/>
                  </a:lnTo>
                  <a:close/>
                </a:path>
              </a:pathLst>
            </a:custGeom>
            <a:solidFill>
              <a:srgbClr val="32B0AB"/>
            </a:solidFill>
          </p:spPr>
          <p:txBody>
            <a:bodyPr/>
            <a:lstStyle/>
            <a:p>
              <a:endParaRPr lang="fr-FR"/>
            </a:p>
          </p:txBody>
        </p:sp>
        <p:sp>
          <p:nvSpPr>
            <p:cNvPr id="10" name="TextBox 10"/>
            <p:cNvSpPr txBox="1"/>
            <p:nvPr/>
          </p:nvSpPr>
          <p:spPr>
            <a:xfrm>
              <a:off x="0" y="-28575"/>
              <a:ext cx="549151" cy="577726"/>
            </a:xfrm>
            <a:prstGeom prst="rect">
              <a:avLst/>
            </a:prstGeom>
          </p:spPr>
          <p:txBody>
            <a:bodyPr lIns="50800" tIns="50800" rIns="50800" bIns="50800" rtlCol="0" anchor="ctr"/>
            <a:lstStyle/>
            <a:p>
              <a:pPr algn="ctr">
                <a:lnSpc>
                  <a:spcPts val="2003"/>
                </a:lnSpc>
              </a:pPr>
              <a:r>
                <a:rPr lang="en-US" sz="1430" b="1">
                  <a:solidFill>
                    <a:srgbClr val="FFFFFF"/>
                  </a:solidFill>
                  <a:latin typeface="Canva Sans Bold"/>
                  <a:ea typeface="Canva Sans Bold"/>
                  <a:cs typeface="Canva Sans Bold"/>
                  <a:sym typeface="Canva Sans Bold"/>
                </a:rPr>
                <a:t>Logo</a:t>
              </a:r>
            </a:p>
            <a:p>
              <a:pPr algn="ctr">
                <a:lnSpc>
                  <a:spcPts val="2003"/>
                </a:lnSpc>
              </a:pPr>
              <a:r>
                <a:rPr lang="en-US" sz="1430" b="1">
                  <a:solidFill>
                    <a:srgbClr val="FFFFFF"/>
                  </a:solidFill>
                  <a:latin typeface="Canva Sans Bold"/>
                  <a:ea typeface="Canva Sans Bold"/>
                  <a:cs typeface="Canva Sans Bold"/>
                  <a:sym typeface="Canva Sans Bold"/>
                </a:rPr>
                <a:t>de l’établissement</a:t>
              </a:r>
            </a:p>
          </p:txBody>
        </p:sp>
      </p:grpSp>
      <p:graphicFrame>
        <p:nvGraphicFramePr>
          <p:cNvPr id="11" name="Object 11"/>
          <p:cNvGraphicFramePr/>
          <p:nvPr/>
        </p:nvGraphicFramePr>
        <p:xfrm>
          <a:off x="6176273" y="2733759"/>
          <a:ext cx="12358688" cy="5810155"/>
        </p:xfrm>
        <a:graphic>
          <a:graphicData uri="http://schemas.openxmlformats.org/presentationml/2006/ole">
            <mc:AlternateContent xmlns:mc="http://schemas.openxmlformats.org/markup-compatibility/2006">
              <mc:Choice xmlns:v="urn:schemas-microsoft-com:vml" Requires="v">
                <p:oleObj name="Worksheet" r:id="rId4" imgW="14820900" imgH="8267700" progId="Excel.Sheet.12">
                  <p:embed/>
                </p:oleObj>
              </mc:Choice>
              <mc:Fallback>
                <p:oleObj name="Worksheet" r:id="rId4" imgW="14820900" imgH="8267700" progId="Excel.Sheet.12">
                  <p:embed/>
                  <p:pic>
                    <p:nvPicPr>
                      <p:cNvPr id="0" name=""/>
                      <p:cNvPicPr/>
                      <p:nvPr/>
                    </p:nvPicPr>
                    <p:blipFill>
                      <a:blip r:embed="rId5"/>
                      <a:stretch>
                        <a:fillRect/>
                      </a:stretch>
                    </p:blipFill>
                    <p:spPr>
                      <a:xfrm>
                        <a:off x="6176273" y="2733759"/>
                        <a:ext cx="12358688" cy="5810155"/>
                      </a:xfrm>
                      <a:prstGeom prst="rect">
                        <a:avLst/>
                      </a:prstGeom>
                    </p:spPr>
                  </p:pic>
                </p:oleObj>
              </mc:Fallback>
            </mc:AlternateContent>
          </a:graphicData>
        </a:graphic>
      </p:graphicFrame>
      <p:sp>
        <p:nvSpPr>
          <p:cNvPr id="12" name="TextBox 12"/>
          <p:cNvSpPr txBox="1"/>
          <p:nvPr/>
        </p:nvSpPr>
        <p:spPr>
          <a:xfrm>
            <a:off x="2678710" y="246500"/>
            <a:ext cx="11652107" cy="1621917"/>
          </a:xfrm>
          <a:prstGeom prst="rect">
            <a:avLst/>
          </a:prstGeom>
        </p:spPr>
        <p:txBody>
          <a:bodyPr lIns="0" tIns="0" rIns="0" bIns="0" rtlCol="0" anchor="t">
            <a:spAutoFit/>
          </a:bodyPr>
          <a:lstStyle/>
          <a:p>
            <a:pPr algn="just">
              <a:lnSpc>
                <a:spcPts val="7308"/>
              </a:lnSpc>
            </a:pPr>
            <a:r>
              <a:rPr lang="en-US" sz="3600" b="1">
                <a:solidFill>
                  <a:srgbClr val="CD0F81"/>
                </a:solidFill>
                <a:latin typeface="IBM Plex Sans Bold"/>
                <a:ea typeface="IBM Plex Sans Bold"/>
                <a:cs typeface="IBM Plex Sans Bold"/>
                <a:sym typeface="IBM Plex Sans Bold"/>
              </a:rPr>
              <a:t>LE MONTANT DE LA COTISATION</a:t>
            </a:r>
          </a:p>
          <a:p>
            <a:pPr algn="ctr">
              <a:lnSpc>
                <a:spcPts val="5040"/>
              </a:lnSpc>
              <a:spcBef>
                <a:spcPct val="0"/>
              </a:spcBef>
            </a:pPr>
            <a:endParaRPr lang="en-US" sz="3600" b="1">
              <a:solidFill>
                <a:srgbClr val="CD0F81"/>
              </a:solidFill>
              <a:latin typeface="IBM Plex Sans Bold"/>
              <a:ea typeface="IBM Plex Sans Bold"/>
              <a:cs typeface="IBM Plex Sans Bold"/>
              <a:sym typeface="IBM Plex Sans Bold"/>
            </a:endParaRPr>
          </a:p>
        </p:txBody>
      </p:sp>
      <p:sp>
        <p:nvSpPr>
          <p:cNvPr id="13" name="TextBox 13"/>
          <p:cNvSpPr txBox="1"/>
          <p:nvPr/>
        </p:nvSpPr>
        <p:spPr>
          <a:xfrm rot="-603290">
            <a:off x="505610" y="5543987"/>
            <a:ext cx="3484232" cy="2296825"/>
          </a:xfrm>
          <a:prstGeom prst="rect">
            <a:avLst/>
          </a:prstGeom>
        </p:spPr>
        <p:txBody>
          <a:bodyPr lIns="0" tIns="0" rIns="0" bIns="0" rtlCol="0" anchor="t">
            <a:spAutoFit/>
          </a:bodyPr>
          <a:lstStyle/>
          <a:p>
            <a:pPr algn="ctr">
              <a:lnSpc>
                <a:spcPts val="5040"/>
              </a:lnSpc>
            </a:pPr>
            <a:r>
              <a:rPr lang="en-US" sz="3600" b="1">
                <a:solidFill>
                  <a:srgbClr val="23B4AA"/>
                </a:solidFill>
                <a:latin typeface="Poppins Bold"/>
                <a:ea typeface="Poppins Bold"/>
                <a:cs typeface="Poppins Bold"/>
                <a:sym typeface="Poppins Bold"/>
              </a:rPr>
              <a:t>j’adhère,</a:t>
            </a:r>
          </a:p>
          <a:p>
            <a:pPr algn="ctr">
              <a:lnSpc>
                <a:spcPts val="5040"/>
              </a:lnSpc>
            </a:pPr>
            <a:r>
              <a:rPr lang="en-US" sz="3600" b="1">
                <a:solidFill>
                  <a:srgbClr val="23B4AA"/>
                </a:solidFill>
                <a:latin typeface="Poppins Bold"/>
                <a:ea typeface="Poppins Bold"/>
                <a:cs typeface="Poppins Bold"/>
                <a:sym typeface="Poppins Bold"/>
              </a:rPr>
              <a:t> je soutiens, </a:t>
            </a:r>
          </a:p>
          <a:p>
            <a:pPr algn="ctr">
              <a:lnSpc>
                <a:spcPts val="5040"/>
              </a:lnSpc>
            </a:pPr>
            <a:r>
              <a:rPr lang="en-US" sz="3600" b="1">
                <a:solidFill>
                  <a:srgbClr val="23B4AA"/>
                </a:solidFill>
                <a:latin typeface="Poppins Bold"/>
                <a:ea typeface="Poppins Bold"/>
                <a:cs typeface="Poppins Bold"/>
                <a:sym typeface="Poppins Bold"/>
              </a:rPr>
              <a:t>je m’engage !</a:t>
            </a:r>
          </a:p>
          <a:p>
            <a:pPr algn="ctr">
              <a:lnSpc>
                <a:spcPts val="1482"/>
              </a:lnSpc>
              <a:spcBef>
                <a:spcPct val="0"/>
              </a:spcBef>
            </a:pPr>
            <a:endParaRPr lang="en-US" sz="3600" b="1">
              <a:solidFill>
                <a:srgbClr val="23B4AA"/>
              </a:solidFill>
              <a:latin typeface="Poppins Bold"/>
              <a:ea typeface="Poppins Bold"/>
              <a:cs typeface="Poppins Bold"/>
              <a:sym typeface="Poppins Bold"/>
            </a:endParaRPr>
          </a:p>
          <a:p>
            <a:pPr algn="ctr">
              <a:lnSpc>
                <a:spcPts val="1063"/>
              </a:lnSpc>
              <a:spcBef>
                <a:spcPct val="0"/>
              </a:spcBef>
            </a:pPr>
            <a:r>
              <a:rPr lang="en-US" sz="1003" b="1">
                <a:solidFill>
                  <a:srgbClr val="000000"/>
                </a:solidFill>
                <a:latin typeface="Poppins Bold"/>
                <a:ea typeface="Poppins Bold"/>
                <a:cs typeface="Poppins Bold"/>
                <a:sym typeface="Poppins Bold"/>
              </a:rPr>
              <a:t> </a:t>
            </a:r>
            <a:r>
              <a:rPr lang="en-US" sz="1003" b="1">
                <a:solidFill>
                  <a:srgbClr val="CA0F80"/>
                </a:solidFill>
                <a:latin typeface="Poppins Bold"/>
                <a:ea typeface="Poppins Bold"/>
                <a:cs typeface="Poppins Bold"/>
                <a:sym typeface="Poppins Bold"/>
              </a:rPr>
              <a:t>VERSER LA COTISATION, C’EST DÉJÀ S’ENGAGER</a:t>
            </a:r>
          </a:p>
        </p:txBody>
      </p:sp>
      <p:sp>
        <p:nvSpPr>
          <p:cNvPr id="14" name="TextBox 14"/>
          <p:cNvSpPr txBox="1"/>
          <p:nvPr/>
        </p:nvSpPr>
        <p:spPr>
          <a:xfrm rot="-364777">
            <a:off x="694471" y="3263391"/>
            <a:ext cx="5065257" cy="774897"/>
          </a:xfrm>
          <a:prstGeom prst="rect">
            <a:avLst/>
          </a:prstGeom>
        </p:spPr>
        <p:txBody>
          <a:bodyPr lIns="0" tIns="0" rIns="0" bIns="0" rtlCol="0" anchor="t">
            <a:spAutoFit/>
          </a:bodyPr>
          <a:lstStyle/>
          <a:p>
            <a:pPr algn="just">
              <a:lnSpc>
                <a:spcPts val="3295"/>
              </a:lnSpc>
            </a:pPr>
            <a:r>
              <a:rPr lang="en-US" sz="1830">
                <a:solidFill>
                  <a:srgbClr val="000000"/>
                </a:solidFill>
                <a:latin typeface="Canva Sans"/>
                <a:ea typeface="Canva Sans"/>
                <a:cs typeface="Canva Sans"/>
                <a:sym typeface="Canva Sans"/>
              </a:rPr>
              <a:t>pour l’année scolaire  : .............................</a:t>
            </a:r>
          </a:p>
          <a:p>
            <a:pPr algn="just">
              <a:lnSpc>
                <a:spcPts val="3295"/>
              </a:lnSpc>
            </a:pPr>
            <a:endParaRPr lang="en-US" sz="1830">
              <a:solidFill>
                <a:srgbClr val="000000"/>
              </a:solidFill>
              <a:latin typeface="Canva Sans"/>
              <a:ea typeface="Canva Sans"/>
              <a:cs typeface="Canva Sans"/>
              <a:sym typeface="Canva Sans"/>
            </a:endParaRPr>
          </a:p>
        </p:txBody>
      </p:sp>
      <p:sp>
        <p:nvSpPr>
          <p:cNvPr id="15" name="TextBox 15"/>
          <p:cNvSpPr txBox="1"/>
          <p:nvPr/>
        </p:nvSpPr>
        <p:spPr>
          <a:xfrm>
            <a:off x="5344232" y="9000246"/>
            <a:ext cx="9214468" cy="487534"/>
          </a:xfrm>
          <a:prstGeom prst="rect">
            <a:avLst/>
          </a:prstGeom>
        </p:spPr>
        <p:txBody>
          <a:bodyPr lIns="0" tIns="0" rIns="0" bIns="0" rtlCol="0" anchor="t">
            <a:spAutoFit/>
          </a:bodyPr>
          <a:lstStyle/>
          <a:p>
            <a:pPr algn="just">
              <a:lnSpc>
                <a:spcPts val="2003"/>
              </a:lnSpc>
              <a:spcBef>
                <a:spcPct val="0"/>
              </a:spcBef>
            </a:pPr>
            <a:r>
              <a:rPr lang="en-US" sz="1430">
                <a:solidFill>
                  <a:srgbClr val="000000"/>
                </a:solidFill>
                <a:latin typeface="Canva Sans"/>
                <a:ea typeface="Canva Sans"/>
                <a:cs typeface="Canva Sans"/>
                <a:sym typeface="Canva Sans"/>
              </a:rPr>
              <a:t>La cotisation est une et indivisible. Une seule adhésion est demandée par famille. Cependant, l’adhésion étant nominative, c’est le payeur qui est la personne reconnue comme adhérent et qui peut voter.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32135" y="8816059"/>
            <a:ext cx="1927165" cy="884482"/>
          </a:xfrm>
          <a:custGeom>
            <a:avLst/>
            <a:gdLst/>
            <a:ahLst/>
            <a:cxnLst/>
            <a:rect l="l" t="t" r="r" b="b"/>
            <a:pathLst>
              <a:path w="1927165" h="884482">
                <a:moveTo>
                  <a:pt x="0" y="0"/>
                </a:moveTo>
                <a:lnTo>
                  <a:pt x="1927165" y="0"/>
                </a:lnTo>
                <a:lnTo>
                  <a:pt x="1927165" y="884482"/>
                </a:lnTo>
                <a:lnTo>
                  <a:pt x="0" y="884482"/>
                </a:lnTo>
                <a:lnTo>
                  <a:pt x="0" y="0"/>
                </a:lnTo>
                <a:close/>
              </a:path>
            </a:pathLst>
          </a:custGeom>
          <a:blipFill>
            <a:blip r:embed="rId2"/>
            <a:stretch>
              <a:fillRect/>
            </a:stretch>
          </a:blipFill>
        </p:spPr>
        <p:txBody>
          <a:bodyPr/>
          <a:lstStyle/>
          <a:p>
            <a:endParaRPr lang="fr-FR"/>
          </a:p>
        </p:txBody>
      </p:sp>
      <p:grpSp>
        <p:nvGrpSpPr>
          <p:cNvPr id="3" name="Group 3"/>
          <p:cNvGrpSpPr/>
          <p:nvPr/>
        </p:nvGrpSpPr>
        <p:grpSpPr>
          <a:xfrm>
            <a:off x="14330817" y="541775"/>
            <a:ext cx="5129925" cy="2019385"/>
            <a:chOff x="0" y="0"/>
            <a:chExt cx="6839901" cy="2692514"/>
          </a:xfrm>
        </p:grpSpPr>
        <p:sp>
          <p:nvSpPr>
            <p:cNvPr id="4" name="Freeform 4"/>
            <p:cNvSpPr/>
            <p:nvPr/>
          </p:nvSpPr>
          <p:spPr>
            <a:xfrm>
              <a:off x="0" y="0"/>
              <a:ext cx="4926615" cy="2692514"/>
            </a:xfrm>
            <a:custGeom>
              <a:avLst/>
              <a:gdLst/>
              <a:ahLst/>
              <a:cxnLst/>
              <a:rect l="l" t="t" r="r" b="b"/>
              <a:pathLst>
                <a:path w="4926615" h="2692514">
                  <a:moveTo>
                    <a:pt x="0" y="0"/>
                  </a:moveTo>
                  <a:lnTo>
                    <a:pt x="4926615" y="0"/>
                  </a:lnTo>
                  <a:lnTo>
                    <a:pt x="4926615" y="2692514"/>
                  </a:lnTo>
                  <a:lnTo>
                    <a:pt x="0" y="2692514"/>
                  </a:lnTo>
                  <a:lnTo>
                    <a:pt x="0" y="0"/>
                  </a:lnTo>
                  <a:close/>
                </a:path>
              </a:pathLst>
            </a:custGeom>
            <a:blipFill>
              <a:blip r:embed="rId3"/>
              <a:stretch>
                <a:fillRect/>
              </a:stretch>
            </a:blipFill>
          </p:spPr>
          <p:txBody>
            <a:bodyPr/>
            <a:lstStyle/>
            <a:p>
              <a:endParaRPr lang="fr-FR"/>
            </a:p>
          </p:txBody>
        </p:sp>
        <p:grpSp>
          <p:nvGrpSpPr>
            <p:cNvPr id="5" name="Group 5"/>
            <p:cNvGrpSpPr/>
            <p:nvPr/>
          </p:nvGrpSpPr>
          <p:grpSpPr>
            <a:xfrm>
              <a:off x="1499781" y="2123002"/>
              <a:ext cx="5340120" cy="569512"/>
              <a:chOff x="0" y="0"/>
              <a:chExt cx="1054838" cy="112496"/>
            </a:xfrm>
          </p:grpSpPr>
          <p:sp>
            <p:nvSpPr>
              <p:cNvPr id="6" name="Freeform 6"/>
              <p:cNvSpPr/>
              <p:nvPr/>
            </p:nvSpPr>
            <p:spPr>
              <a:xfrm>
                <a:off x="0" y="0"/>
                <a:ext cx="1054838" cy="112496"/>
              </a:xfrm>
              <a:custGeom>
                <a:avLst/>
                <a:gdLst/>
                <a:ahLst/>
                <a:cxnLst/>
                <a:rect l="l" t="t" r="r" b="b"/>
                <a:pathLst>
                  <a:path w="1054838" h="112496">
                    <a:moveTo>
                      <a:pt x="851638" y="0"/>
                    </a:moveTo>
                    <a:cubicBezTo>
                      <a:pt x="963863" y="0"/>
                      <a:pt x="1054838" y="25183"/>
                      <a:pt x="1054838" y="56248"/>
                    </a:cubicBezTo>
                    <a:cubicBezTo>
                      <a:pt x="1054838" y="87313"/>
                      <a:pt x="963863" y="112496"/>
                      <a:pt x="851638" y="112496"/>
                    </a:cubicBezTo>
                    <a:lnTo>
                      <a:pt x="203200" y="112496"/>
                    </a:lnTo>
                    <a:cubicBezTo>
                      <a:pt x="90976" y="112496"/>
                      <a:pt x="0" y="87313"/>
                      <a:pt x="0" y="56248"/>
                    </a:cubicBezTo>
                    <a:cubicBezTo>
                      <a:pt x="0" y="25183"/>
                      <a:pt x="90976" y="0"/>
                      <a:pt x="203200" y="0"/>
                    </a:cubicBezTo>
                    <a:close/>
                  </a:path>
                </a:pathLst>
              </a:custGeom>
              <a:solidFill>
                <a:srgbClr val="FFFFFF"/>
              </a:solidFill>
            </p:spPr>
            <p:txBody>
              <a:bodyPr/>
              <a:lstStyle/>
              <a:p>
                <a:endParaRPr lang="fr-FR"/>
              </a:p>
            </p:txBody>
          </p:sp>
          <p:sp>
            <p:nvSpPr>
              <p:cNvPr id="7" name="TextBox 7"/>
              <p:cNvSpPr txBox="1"/>
              <p:nvPr/>
            </p:nvSpPr>
            <p:spPr>
              <a:xfrm>
                <a:off x="0" y="-57150"/>
                <a:ext cx="1054838" cy="169646"/>
              </a:xfrm>
              <a:prstGeom prst="rect">
                <a:avLst/>
              </a:prstGeom>
            </p:spPr>
            <p:txBody>
              <a:bodyPr lIns="50800" tIns="50800" rIns="50800" bIns="50800" rtlCol="0" anchor="ctr"/>
              <a:lstStyle/>
              <a:p>
                <a:pPr algn="ctr">
                  <a:lnSpc>
                    <a:spcPts val="3543"/>
                  </a:lnSpc>
                </a:pPr>
                <a:endParaRPr/>
              </a:p>
            </p:txBody>
          </p:sp>
        </p:grpSp>
      </p:grpSp>
      <p:grpSp>
        <p:nvGrpSpPr>
          <p:cNvPr id="8" name="Group 8"/>
          <p:cNvGrpSpPr/>
          <p:nvPr/>
        </p:nvGrpSpPr>
        <p:grpSpPr>
          <a:xfrm>
            <a:off x="593653" y="464284"/>
            <a:ext cx="2085058" cy="2085058"/>
            <a:chOff x="0" y="0"/>
            <a:chExt cx="549151" cy="549151"/>
          </a:xfrm>
        </p:grpSpPr>
        <p:sp>
          <p:nvSpPr>
            <p:cNvPr id="9" name="Freeform 9"/>
            <p:cNvSpPr/>
            <p:nvPr/>
          </p:nvSpPr>
          <p:spPr>
            <a:xfrm>
              <a:off x="0" y="0"/>
              <a:ext cx="549151" cy="549151"/>
            </a:xfrm>
            <a:custGeom>
              <a:avLst/>
              <a:gdLst/>
              <a:ahLst/>
              <a:cxnLst/>
              <a:rect l="l" t="t" r="r" b="b"/>
              <a:pathLst>
                <a:path w="549151" h="549151">
                  <a:moveTo>
                    <a:pt x="0" y="0"/>
                  </a:moveTo>
                  <a:lnTo>
                    <a:pt x="549151" y="0"/>
                  </a:lnTo>
                  <a:lnTo>
                    <a:pt x="549151" y="549151"/>
                  </a:lnTo>
                  <a:lnTo>
                    <a:pt x="0" y="549151"/>
                  </a:lnTo>
                  <a:close/>
                </a:path>
              </a:pathLst>
            </a:custGeom>
            <a:solidFill>
              <a:srgbClr val="32B0AB"/>
            </a:solidFill>
          </p:spPr>
          <p:txBody>
            <a:bodyPr/>
            <a:lstStyle/>
            <a:p>
              <a:endParaRPr lang="fr-FR"/>
            </a:p>
          </p:txBody>
        </p:sp>
        <p:sp>
          <p:nvSpPr>
            <p:cNvPr id="10" name="TextBox 10"/>
            <p:cNvSpPr txBox="1"/>
            <p:nvPr/>
          </p:nvSpPr>
          <p:spPr>
            <a:xfrm>
              <a:off x="0" y="-28575"/>
              <a:ext cx="549151" cy="577726"/>
            </a:xfrm>
            <a:prstGeom prst="rect">
              <a:avLst/>
            </a:prstGeom>
          </p:spPr>
          <p:txBody>
            <a:bodyPr lIns="50800" tIns="50800" rIns="50800" bIns="50800" rtlCol="0" anchor="ctr"/>
            <a:lstStyle/>
            <a:p>
              <a:pPr algn="ctr">
                <a:lnSpc>
                  <a:spcPts val="2003"/>
                </a:lnSpc>
              </a:pPr>
              <a:r>
                <a:rPr lang="en-US" sz="1430" b="1">
                  <a:solidFill>
                    <a:srgbClr val="FFFFFF"/>
                  </a:solidFill>
                  <a:latin typeface="Canva Sans Bold"/>
                  <a:ea typeface="Canva Sans Bold"/>
                  <a:cs typeface="Canva Sans Bold"/>
                  <a:sym typeface="Canva Sans Bold"/>
                </a:rPr>
                <a:t>Logo</a:t>
              </a:r>
            </a:p>
            <a:p>
              <a:pPr algn="ctr">
                <a:lnSpc>
                  <a:spcPts val="2003"/>
                </a:lnSpc>
              </a:pPr>
              <a:r>
                <a:rPr lang="en-US" sz="1430" b="1">
                  <a:solidFill>
                    <a:srgbClr val="FFFFFF"/>
                  </a:solidFill>
                  <a:latin typeface="Canva Sans Bold"/>
                  <a:ea typeface="Canva Sans Bold"/>
                  <a:cs typeface="Canva Sans Bold"/>
                  <a:sym typeface="Canva Sans Bold"/>
                </a:rPr>
                <a:t>de l’établissement</a:t>
              </a:r>
            </a:p>
          </p:txBody>
        </p:sp>
      </p:grpSp>
      <p:graphicFrame>
        <p:nvGraphicFramePr>
          <p:cNvPr id="11" name="Object 11"/>
          <p:cNvGraphicFramePr/>
          <p:nvPr/>
        </p:nvGraphicFramePr>
        <p:xfrm>
          <a:off x="1357984" y="3497979"/>
          <a:ext cx="16087725" cy="4381262"/>
        </p:xfrm>
        <a:graphic>
          <a:graphicData uri="http://schemas.openxmlformats.org/presentationml/2006/ole">
            <mc:AlternateContent xmlns:mc="http://schemas.openxmlformats.org/markup-compatibility/2006">
              <mc:Choice xmlns:v="urn:schemas-microsoft-com:vml" Requires="v">
                <p:oleObj name="Worksheet" r:id="rId4" imgW="19304000" imgH="7594600" progId="Excel.Sheet.12">
                  <p:embed/>
                </p:oleObj>
              </mc:Choice>
              <mc:Fallback>
                <p:oleObj name="Worksheet" r:id="rId4" imgW="19304000" imgH="7594600" progId="Excel.Sheet.12">
                  <p:embed/>
                  <p:pic>
                    <p:nvPicPr>
                      <p:cNvPr id="0" name=""/>
                      <p:cNvPicPr/>
                      <p:nvPr/>
                    </p:nvPicPr>
                    <p:blipFill>
                      <a:blip r:embed="rId5"/>
                      <a:stretch>
                        <a:fillRect/>
                      </a:stretch>
                    </p:blipFill>
                    <p:spPr>
                      <a:xfrm>
                        <a:off x="1357984" y="3497979"/>
                        <a:ext cx="16087725" cy="4381262"/>
                      </a:xfrm>
                      <a:prstGeom prst="rect">
                        <a:avLst/>
                      </a:prstGeom>
                    </p:spPr>
                  </p:pic>
                </p:oleObj>
              </mc:Fallback>
            </mc:AlternateContent>
          </a:graphicData>
        </a:graphic>
      </p:graphicFrame>
      <p:sp>
        <p:nvSpPr>
          <p:cNvPr id="12" name="TextBox 12"/>
          <p:cNvSpPr txBox="1"/>
          <p:nvPr/>
        </p:nvSpPr>
        <p:spPr>
          <a:xfrm>
            <a:off x="2678710" y="246500"/>
            <a:ext cx="11652107" cy="1621917"/>
          </a:xfrm>
          <a:prstGeom prst="rect">
            <a:avLst/>
          </a:prstGeom>
        </p:spPr>
        <p:txBody>
          <a:bodyPr lIns="0" tIns="0" rIns="0" bIns="0" rtlCol="0" anchor="t">
            <a:spAutoFit/>
          </a:bodyPr>
          <a:lstStyle/>
          <a:p>
            <a:pPr algn="just">
              <a:lnSpc>
                <a:spcPts val="7308"/>
              </a:lnSpc>
            </a:pPr>
            <a:r>
              <a:rPr lang="en-US" sz="3600" b="1">
                <a:solidFill>
                  <a:srgbClr val="CD0F81"/>
                </a:solidFill>
                <a:latin typeface="IBM Plex Sans Bold"/>
                <a:ea typeface="IBM Plex Sans Bold"/>
                <a:cs typeface="IBM Plex Sans Bold"/>
                <a:sym typeface="IBM Plex Sans Bold"/>
              </a:rPr>
              <a:t>LE BUDGET DE L’ANNÉE À VENIR</a:t>
            </a:r>
          </a:p>
          <a:p>
            <a:pPr algn="ctr">
              <a:lnSpc>
                <a:spcPts val="5040"/>
              </a:lnSpc>
              <a:spcBef>
                <a:spcPct val="0"/>
              </a:spcBef>
            </a:pPr>
            <a:endParaRPr lang="en-US" sz="3600" b="1">
              <a:solidFill>
                <a:srgbClr val="CD0F81"/>
              </a:solidFill>
              <a:latin typeface="IBM Plex Sans Bold"/>
              <a:ea typeface="IBM Plex Sans Bold"/>
              <a:cs typeface="IBM Plex Sans Bold"/>
              <a:sym typeface="IBM Plex Sans Bo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32135" y="8816059"/>
            <a:ext cx="1927165" cy="884482"/>
          </a:xfrm>
          <a:custGeom>
            <a:avLst/>
            <a:gdLst/>
            <a:ahLst/>
            <a:cxnLst/>
            <a:rect l="l" t="t" r="r" b="b"/>
            <a:pathLst>
              <a:path w="1927165" h="884482">
                <a:moveTo>
                  <a:pt x="0" y="0"/>
                </a:moveTo>
                <a:lnTo>
                  <a:pt x="1927165" y="0"/>
                </a:lnTo>
                <a:lnTo>
                  <a:pt x="1927165" y="884482"/>
                </a:lnTo>
                <a:lnTo>
                  <a:pt x="0" y="884482"/>
                </a:lnTo>
                <a:lnTo>
                  <a:pt x="0" y="0"/>
                </a:lnTo>
                <a:close/>
              </a:path>
            </a:pathLst>
          </a:custGeom>
          <a:blipFill>
            <a:blip r:embed="rId2"/>
            <a:stretch>
              <a:fillRect/>
            </a:stretch>
          </a:blipFill>
        </p:spPr>
        <p:txBody>
          <a:bodyPr/>
          <a:lstStyle/>
          <a:p>
            <a:endParaRPr lang="fr-FR"/>
          </a:p>
        </p:txBody>
      </p:sp>
      <p:grpSp>
        <p:nvGrpSpPr>
          <p:cNvPr id="3" name="Group 3"/>
          <p:cNvGrpSpPr/>
          <p:nvPr/>
        </p:nvGrpSpPr>
        <p:grpSpPr>
          <a:xfrm>
            <a:off x="14330817" y="541775"/>
            <a:ext cx="5129925" cy="2019385"/>
            <a:chOff x="0" y="0"/>
            <a:chExt cx="6839901" cy="2692514"/>
          </a:xfrm>
        </p:grpSpPr>
        <p:sp>
          <p:nvSpPr>
            <p:cNvPr id="4" name="Freeform 4"/>
            <p:cNvSpPr/>
            <p:nvPr/>
          </p:nvSpPr>
          <p:spPr>
            <a:xfrm>
              <a:off x="0" y="0"/>
              <a:ext cx="4926615" cy="2692514"/>
            </a:xfrm>
            <a:custGeom>
              <a:avLst/>
              <a:gdLst/>
              <a:ahLst/>
              <a:cxnLst/>
              <a:rect l="l" t="t" r="r" b="b"/>
              <a:pathLst>
                <a:path w="4926615" h="2692514">
                  <a:moveTo>
                    <a:pt x="0" y="0"/>
                  </a:moveTo>
                  <a:lnTo>
                    <a:pt x="4926615" y="0"/>
                  </a:lnTo>
                  <a:lnTo>
                    <a:pt x="4926615" y="2692514"/>
                  </a:lnTo>
                  <a:lnTo>
                    <a:pt x="0" y="2692514"/>
                  </a:lnTo>
                  <a:lnTo>
                    <a:pt x="0" y="0"/>
                  </a:lnTo>
                  <a:close/>
                </a:path>
              </a:pathLst>
            </a:custGeom>
            <a:blipFill>
              <a:blip r:embed="rId3"/>
              <a:stretch>
                <a:fillRect/>
              </a:stretch>
            </a:blipFill>
          </p:spPr>
          <p:txBody>
            <a:bodyPr/>
            <a:lstStyle/>
            <a:p>
              <a:endParaRPr lang="fr-FR"/>
            </a:p>
          </p:txBody>
        </p:sp>
        <p:grpSp>
          <p:nvGrpSpPr>
            <p:cNvPr id="5" name="Group 5"/>
            <p:cNvGrpSpPr/>
            <p:nvPr/>
          </p:nvGrpSpPr>
          <p:grpSpPr>
            <a:xfrm>
              <a:off x="1499781" y="2123002"/>
              <a:ext cx="5340120" cy="569512"/>
              <a:chOff x="0" y="0"/>
              <a:chExt cx="1054838" cy="112496"/>
            </a:xfrm>
          </p:grpSpPr>
          <p:sp>
            <p:nvSpPr>
              <p:cNvPr id="6" name="Freeform 6"/>
              <p:cNvSpPr/>
              <p:nvPr/>
            </p:nvSpPr>
            <p:spPr>
              <a:xfrm>
                <a:off x="0" y="0"/>
                <a:ext cx="1054838" cy="112496"/>
              </a:xfrm>
              <a:custGeom>
                <a:avLst/>
                <a:gdLst/>
                <a:ahLst/>
                <a:cxnLst/>
                <a:rect l="l" t="t" r="r" b="b"/>
                <a:pathLst>
                  <a:path w="1054838" h="112496">
                    <a:moveTo>
                      <a:pt x="851638" y="0"/>
                    </a:moveTo>
                    <a:cubicBezTo>
                      <a:pt x="963863" y="0"/>
                      <a:pt x="1054838" y="25183"/>
                      <a:pt x="1054838" y="56248"/>
                    </a:cubicBezTo>
                    <a:cubicBezTo>
                      <a:pt x="1054838" y="87313"/>
                      <a:pt x="963863" y="112496"/>
                      <a:pt x="851638" y="112496"/>
                    </a:cubicBezTo>
                    <a:lnTo>
                      <a:pt x="203200" y="112496"/>
                    </a:lnTo>
                    <a:cubicBezTo>
                      <a:pt x="90976" y="112496"/>
                      <a:pt x="0" y="87313"/>
                      <a:pt x="0" y="56248"/>
                    </a:cubicBezTo>
                    <a:cubicBezTo>
                      <a:pt x="0" y="25183"/>
                      <a:pt x="90976" y="0"/>
                      <a:pt x="203200" y="0"/>
                    </a:cubicBezTo>
                    <a:close/>
                  </a:path>
                </a:pathLst>
              </a:custGeom>
              <a:solidFill>
                <a:srgbClr val="FFFFFF"/>
              </a:solidFill>
            </p:spPr>
            <p:txBody>
              <a:bodyPr/>
              <a:lstStyle/>
              <a:p>
                <a:endParaRPr lang="fr-FR"/>
              </a:p>
            </p:txBody>
          </p:sp>
          <p:sp>
            <p:nvSpPr>
              <p:cNvPr id="7" name="TextBox 7"/>
              <p:cNvSpPr txBox="1"/>
              <p:nvPr/>
            </p:nvSpPr>
            <p:spPr>
              <a:xfrm>
                <a:off x="0" y="-57150"/>
                <a:ext cx="1054838" cy="169646"/>
              </a:xfrm>
              <a:prstGeom prst="rect">
                <a:avLst/>
              </a:prstGeom>
            </p:spPr>
            <p:txBody>
              <a:bodyPr lIns="50800" tIns="50800" rIns="50800" bIns="50800" rtlCol="0" anchor="ctr"/>
              <a:lstStyle/>
              <a:p>
                <a:pPr algn="ctr">
                  <a:lnSpc>
                    <a:spcPts val="3543"/>
                  </a:lnSpc>
                </a:pPr>
                <a:endParaRPr/>
              </a:p>
            </p:txBody>
          </p:sp>
        </p:grpSp>
      </p:grpSp>
      <p:grpSp>
        <p:nvGrpSpPr>
          <p:cNvPr id="8" name="Group 8"/>
          <p:cNvGrpSpPr/>
          <p:nvPr/>
        </p:nvGrpSpPr>
        <p:grpSpPr>
          <a:xfrm>
            <a:off x="593653" y="464284"/>
            <a:ext cx="2085058" cy="2085058"/>
            <a:chOff x="0" y="0"/>
            <a:chExt cx="549151" cy="549151"/>
          </a:xfrm>
        </p:grpSpPr>
        <p:sp>
          <p:nvSpPr>
            <p:cNvPr id="9" name="Freeform 9"/>
            <p:cNvSpPr/>
            <p:nvPr/>
          </p:nvSpPr>
          <p:spPr>
            <a:xfrm>
              <a:off x="0" y="0"/>
              <a:ext cx="549151" cy="549151"/>
            </a:xfrm>
            <a:custGeom>
              <a:avLst/>
              <a:gdLst/>
              <a:ahLst/>
              <a:cxnLst/>
              <a:rect l="l" t="t" r="r" b="b"/>
              <a:pathLst>
                <a:path w="549151" h="549151">
                  <a:moveTo>
                    <a:pt x="0" y="0"/>
                  </a:moveTo>
                  <a:lnTo>
                    <a:pt x="549151" y="0"/>
                  </a:lnTo>
                  <a:lnTo>
                    <a:pt x="549151" y="549151"/>
                  </a:lnTo>
                  <a:lnTo>
                    <a:pt x="0" y="549151"/>
                  </a:lnTo>
                  <a:close/>
                </a:path>
              </a:pathLst>
            </a:custGeom>
            <a:solidFill>
              <a:srgbClr val="32B0AB"/>
            </a:solidFill>
          </p:spPr>
          <p:txBody>
            <a:bodyPr/>
            <a:lstStyle/>
            <a:p>
              <a:endParaRPr lang="fr-FR"/>
            </a:p>
          </p:txBody>
        </p:sp>
        <p:sp>
          <p:nvSpPr>
            <p:cNvPr id="10" name="TextBox 10"/>
            <p:cNvSpPr txBox="1"/>
            <p:nvPr/>
          </p:nvSpPr>
          <p:spPr>
            <a:xfrm>
              <a:off x="0" y="-28575"/>
              <a:ext cx="549151" cy="577726"/>
            </a:xfrm>
            <a:prstGeom prst="rect">
              <a:avLst/>
            </a:prstGeom>
          </p:spPr>
          <p:txBody>
            <a:bodyPr lIns="50800" tIns="50800" rIns="50800" bIns="50800" rtlCol="0" anchor="ctr"/>
            <a:lstStyle/>
            <a:p>
              <a:pPr algn="ctr">
                <a:lnSpc>
                  <a:spcPts val="2003"/>
                </a:lnSpc>
              </a:pPr>
              <a:r>
                <a:rPr lang="en-US" sz="1430" b="1">
                  <a:solidFill>
                    <a:srgbClr val="FFFFFF"/>
                  </a:solidFill>
                  <a:latin typeface="Canva Sans Bold"/>
                  <a:ea typeface="Canva Sans Bold"/>
                  <a:cs typeface="Canva Sans Bold"/>
                  <a:sym typeface="Canva Sans Bold"/>
                </a:rPr>
                <a:t>Logo</a:t>
              </a:r>
            </a:p>
            <a:p>
              <a:pPr algn="ctr">
                <a:lnSpc>
                  <a:spcPts val="2003"/>
                </a:lnSpc>
              </a:pPr>
              <a:r>
                <a:rPr lang="en-US" sz="1430" b="1">
                  <a:solidFill>
                    <a:srgbClr val="FFFFFF"/>
                  </a:solidFill>
                  <a:latin typeface="Canva Sans Bold"/>
                  <a:ea typeface="Canva Sans Bold"/>
                  <a:cs typeface="Canva Sans Bold"/>
                  <a:sym typeface="Canva Sans Bold"/>
                </a:rPr>
                <a:t>de l’établissement</a:t>
              </a:r>
            </a:p>
          </p:txBody>
        </p:sp>
      </p:grpSp>
      <p:graphicFrame>
        <p:nvGraphicFramePr>
          <p:cNvPr id="11" name="Object 11"/>
          <p:cNvGraphicFramePr/>
          <p:nvPr/>
        </p:nvGraphicFramePr>
        <p:xfrm>
          <a:off x="2678710" y="2940728"/>
          <a:ext cx="13130212" cy="5219795"/>
        </p:xfrm>
        <a:graphic>
          <a:graphicData uri="http://schemas.openxmlformats.org/presentationml/2006/ole">
            <mc:AlternateContent xmlns:mc="http://schemas.openxmlformats.org/markup-compatibility/2006">
              <mc:Choice xmlns:v="urn:schemas-microsoft-com:vml" Requires="v">
                <p:oleObj name="Worksheet" r:id="rId4" imgW="15748000" imgH="7848600" progId="Excel.Sheet.12">
                  <p:embed/>
                </p:oleObj>
              </mc:Choice>
              <mc:Fallback>
                <p:oleObj name="Worksheet" r:id="rId4" imgW="15748000" imgH="7848600" progId="Excel.Sheet.12">
                  <p:embed/>
                  <p:pic>
                    <p:nvPicPr>
                      <p:cNvPr id="0" name=""/>
                      <p:cNvPicPr/>
                      <p:nvPr/>
                    </p:nvPicPr>
                    <p:blipFill>
                      <a:blip r:embed="rId5"/>
                      <a:stretch>
                        <a:fillRect/>
                      </a:stretch>
                    </p:blipFill>
                    <p:spPr>
                      <a:xfrm>
                        <a:off x="2678710" y="2940728"/>
                        <a:ext cx="13130212" cy="5219795"/>
                      </a:xfrm>
                      <a:prstGeom prst="rect">
                        <a:avLst/>
                      </a:prstGeom>
                    </p:spPr>
                  </p:pic>
                </p:oleObj>
              </mc:Fallback>
            </mc:AlternateContent>
          </a:graphicData>
        </a:graphic>
      </p:graphicFrame>
      <p:sp>
        <p:nvSpPr>
          <p:cNvPr id="12" name="TextBox 12"/>
          <p:cNvSpPr txBox="1"/>
          <p:nvPr/>
        </p:nvSpPr>
        <p:spPr>
          <a:xfrm>
            <a:off x="2678710" y="246500"/>
            <a:ext cx="11652107" cy="1621917"/>
          </a:xfrm>
          <a:prstGeom prst="rect">
            <a:avLst/>
          </a:prstGeom>
        </p:spPr>
        <p:txBody>
          <a:bodyPr lIns="0" tIns="0" rIns="0" bIns="0" rtlCol="0" anchor="t">
            <a:spAutoFit/>
          </a:bodyPr>
          <a:lstStyle/>
          <a:p>
            <a:pPr algn="just">
              <a:lnSpc>
                <a:spcPts val="7308"/>
              </a:lnSpc>
            </a:pPr>
            <a:r>
              <a:rPr lang="en-US" sz="3600" b="1">
                <a:solidFill>
                  <a:srgbClr val="CD0F81"/>
                </a:solidFill>
                <a:latin typeface="IBM Plex Sans Bold"/>
                <a:ea typeface="IBM Plex Sans Bold"/>
                <a:cs typeface="IBM Plex Sans Bold"/>
                <a:sym typeface="IBM Plex Sans Bold"/>
              </a:rPr>
              <a:t>LES DÉLIBÉRATIONS</a:t>
            </a:r>
          </a:p>
          <a:p>
            <a:pPr algn="ctr">
              <a:lnSpc>
                <a:spcPts val="5040"/>
              </a:lnSpc>
              <a:spcBef>
                <a:spcPct val="0"/>
              </a:spcBef>
            </a:pPr>
            <a:endParaRPr lang="en-US" sz="3600" b="1">
              <a:solidFill>
                <a:srgbClr val="CD0F81"/>
              </a:solidFill>
              <a:latin typeface="IBM Plex Sans Bold"/>
              <a:ea typeface="IBM Plex Sans Bold"/>
              <a:cs typeface="IBM Plex Sans Bold"/>
              <a:sym typeface="IBM Plex Sans Bo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32135" y="8816059"/>
            <a:ext cx="1927165" cy="884482"/>
          </a:xfrm>
          <a:custGeom>
            <a:avLst/>
            <a:gdLst/>
            <a:ahLst/>
            <a:cxnLst/>
            <a:rect l="l" t="t" r="r" b="b"/>
            <a:pathLst>
              <a:path w="1927165" h="884482">
                <a:moveTo>
                  <a:pt x="0" y="0"/>
                </a:moveTo>
                <a:lnTo>
                  <a:pt x="1927165" y="0"/>
                </a:lnTo>
                <a:lnTo>
                  <a:pt x="1927165" y="884482"/>
                </a:lnTo>
                <a:lnTo>
                  <a:pt x="0" y="884482"/>
                </a:lnTo>
                <a:lnTo>
                  <a:pt x="0" y="0"/>
                </a:lnTo>
                <a:close/>
              </a:path>
            </a:pathLst>
          </a:custGeom>
          <a:blipFill>
            <a:blip r:embed="rId2"/>
            <a:stretch>
              <a:fillRect/>
            </a:stretch>
          </a:blipFill>
        </p:spPr>
        <p:txBody>
          <a:bodyPr/>
          <a:lstStyle/>
          <a:p>
            <a:endParaRPr lang="fr-FR"/>
          </a:p>
        </p:txBody>
      </p:sp>
      <p:grpSp>
        <p:nvGrpSpPr>
          <p:cNvPr id="3" name="Group 3"/>
          <p:cNvGrpSpPr/>
          <p:nvPr/>
        </p:nvGrpSpPr>
        <p:grpSpPr>
          <a:xfrm>
            <a:off x="14330817" y="541775"/>
            <a:ext cx="5129925" cy="2019385"/>
            <a:chOff x="0" y="0"/>
            <a:chExt cx="6839901" cy="2692514"/>
          </a:xfrm>
        </p:grpSpPr>
        <p:sp>
          <p:nvSpPr>
            <p:cNvPr id="4" name="Freeform 4"/>
            <p:cNvSpPr/>
            <p:nvPr/>
          </p:nvSpPr>
          <p:spPr>
            <a:xfrm>
              <a:off x="0" y="0"/>
              <a:ext cx="4926615" cy="2692514"/>
            </a:xfrm>
            <a:custGeom>
              <a:avLst/>
              <a:gdLst/>
              <a:ahLst/>
              <a:cxnLst/>
              <a:rect l="l" t="t" r="r" b="b"/>
              <a:pathLst>
                <a:path w="4926615" h="2692514">
                  <a:moveTo>
                    <a:pt x="0" y="0"/>
                  </a:moveTo>
                  <a:lnTo>
                    <a:pt x="4926615" y="0"/>
                  </a:lnTo>
                  <a:lnTo>
                    <a:pt x="4926615" y="2692514"/>
                  </a:lnTo>
                  <a:lnTo>
                    <a:pt x="0" y="2692514"/>
                  </a:lnTo>
                  <a:lnTo>
                    <a:pt x="0" y="0"/>
                  </a:lnTo>
                  <a:close/>
                </a:path>
              </a:pathLst>
            </a:custGeom>
            <a:blipFill>
              <a:blip r:embed="rId3"/>
              <a:stretch>
                <a:fillRect/>
              </a:stretch>
            </a:blipFill>
          </p:spPr>
          <p:txBody>
            <a:bodyPr/>
            <a:lstStyle/>
            <a:p>
              <a:endParaRPr lang="fr-FR"/>
            </a:p>
          </p:txBody>
        </p:sp>
        <p:grpSp>
          <p:nvGrpSpPr>
            <p:cNvPr id="5" name="Group 5"/>
            <p:cNvGrpSpPr/>
            <p:nvPr/>
          </p:nvGrpSpPr>
          <p:grpSpPr>
            <a:xfrm>
              <a:off x="1499781" y="2123002"/>
              <a:ext cx="5340120" cy="569512"/>
              <a:chOff x="0" y="0"/>
              <a:chExt cx="1054838" cy="112496"/>
            </a:xfrm>
          </p:grpSpPr>
          <p:sp>
            <p:nvSpPr>
              <p:cNvPr id="6" name="Freeform 6"/>
              <p:cNvSpPr/>
              <p:nvPr/>
            </p:nvSpPr>
            <p:spPr>
              <a:xfrm>
                <a:off x="0" y="0"/>
                <a:ext cx="1054838" cy="112496"/>
              </a:xfrm>
              <a:custGeom>
                <a:avLst/>
                <a:gdLst/>
                <a:ahLst/>
                <a:cxnLst/>
                <a:rect l="l" t="t" r="r" b="b"/>
                <a:pathLst>
                  <a:path w="1054838" h="112496">
                    <a:moveTo>
                      <a:pt x="851638" y="0"/>
                    </a:moveTo>
                    <a:cubicBezTo>
                      <a:pt x="963863" y="0"/>
                      <a:pt x="1054838" y="25183"/>
                      <a:pt x="1054838" y="56248"/>
                    </a:cubicBezTo>
                    <a:cubicBezTo>
                      <a:pt x="1054838" y="87313"/>
                      <a:pt x="963863" y="112496"/>
                      <a:pt x="851638" y="112496"/>
                    </a:cubicBezTo>
                    <a:lnTo>
                      <a:pt x="203200" y="112496"/>
                    </a:lnTo>
                    <a:cubicBezTo>
                      <a:pt x="90976" y="112496"/>
                      <a:pt x="0" y="87313"/>
                      <a:pt x="0" y="56248"/>
                    </a:cubicBezTo>
                    <a:cubicBezTo>
                      <a:pt x="0" y="25183"/>
                      <a:pt x="90976" y="0"/>
                      <a:pt x="203200" y="0"/>
                    </a:cubicBezTo>
                    <a:close/>
                  </a:path>
                </a:pathLst>
              </a:custGeom>
              <a:solidFill>
                <a:srgbClr val="FFFFFF"/>
              </a:solidFill>
            </p:spPr>
            <p:txBody>
              <a:bodyPr/>
              <a:lstStyle/>
              <a:p>
                <a:endParaRPr lang="fr-FR"/>
              </a:p>
            </p:txBody>
          </p:sp>
          <p:sp>
            <p:nvSpPr>
              <p:cNvPr id="7" name="TextBox 7"/>
              <p:cNvSpPr txBox="1"/>
              <p:nvPr/>
            </p:nvSpPr>
            <p:spPr>
              <a:xfrm>
                <a:off x="0" y="-57150"/>
                <a:ext cx="1054838" cy="169646"/>
              </a:xfrm>
              <a:prstGeom prst="rect">
                <a:avLst/>
              </a:prstGeom>
            </p:spPr>
            <p:txBody>
              <a:bodyPr lIns="50800" tIns="50800" rIns="50800" bIns="50800" rtlCol="0" anchor="ctr"/>
              <a:lstStyle/>
              <a:p>
                <a:pPr algn="ctr">
                  <a:lnSpc>
                    <a:spcPts val="3543"/>
                  </a:lnSpc>
                </a:pPr>
                <a:endParaRPr/>
              </a:p>
            </p:txBody>
          </p:sp>
        </p:grpSp>
      </p:grpSp>
      <p:grpSp>
        <p:nvGrpSpPr>
          <p:cNvPr id="8" name="Group 8"/>
          <p:cNvGrpSpPr/>
          <p:nvPr/>
        </p:nvGrpSpPr>
        <p:grpSpPr>
          <a:xfrm>
            <a:off x="593653" y="464284"/>
            <a:ext cx="2085058" cy="2085058"/>
            <a:chOff x="0" y="0"/>
            <a:chExt cx="549151" cy="549151"/>
          </a:xfrm>
        </p:grpSpPr>
        <p:sp>
          <p:nvSpPr>
            <p:cNvPr id="9" name="Freeform 9"/>
            <p:cNvSpPr/>
            <p:nvPr/>
          </p:nvSpPr>
          <p:spPr>
            <a:xfrm>
              <a:off x="0" y="0"/>
              <a:ext cx="549151" cy="549151"/>
            </a:xfrm>
            <a:custGeom>
              <a:avLst/>
              <a:gdLst/>
              <a:ahLst/>
              <a:cxnLst/>
              <a:rect l="l" t="t" r="r" b="b"/>
              <a:pathLst>
                <a:path w="549151" h="549151">
                  <a:moveTo>
                    <a:pt x="0" y="0"/>
                  </a:moveTo>
                  <a:lnTo>
                    <a:pt x="549151" y="0"/>
                  </a:lnTo>
                  <a:lnTo>
                    <a:pt x="549151" y="549151"/>
                  </a:lnTo>
                  <a:lnTo>
                    <a:pt x="0" y="549151"/>
                  </a:lnTo>
                  <a:close/>
                </a:path>
              </a:pathLst>
            </a:custGeom>
            <a:solidFill>
              <a:srgbClr val="32B0AB"/>
            </a:solidFill>
          </p:spPr>
          <p:txBody>
            <a:bodyPr/>
            <a:lstStyle/>
            <a:p>
              <a:endParaRPr lang="fr-FR"/>
            </a:p>
          </p:txBody>
        </p:sp>
        <p:sp>
          <p:nvSpPr>
            <p:cNvPr id="10" name="TextBox 10"/>
            <p:cNvSpPr txBox="1"/>
            <p:nvPr/>
          </p:nvSpPr>
          <p:spPr>
            <a:xfrm>
              <a:off x="0" y="-28575"/>
              <a:ext cx="549151" cy="577726"/>
            </a:xfrm>
            <a:prstGeom prst="rect">
              <a:avLst/>
            </a:prstGeom>
          </p:spPr>
          <p:txBody>
            <a:bodyPr lIns="50800" tIns="50800" rIns="50800" bIns="50800" rtlCol="0" anchor="ctr"/>
            <a:lstStyle/>
            <a:p>
              <a:pPr algn="ctr">
                <a:lnSpc>
                  <a:spcPts val="2003"/>
                </a:lnSpc>
              </a:pPr>
              <a:r>
                <a:rPr lang="en-US" sz="1430" b="1">
                  <a:solidFill>
                    <a:srgbClr val="FFFFFF"/>
                  </a:solidFill>
                  <a:latin typeface="Canva Sans Bold"/>
                  <a:ea typeface="Canva Sans Bold"/>
                  <a:cs typeface="Canva Sans Bold"/>
                  <a:sym typeface="Canva Sans Bold"/>
                </a:rPr>
                <a:t>Logo</a:t>
              </a:r>
            </a:p>
            <a:p>
              <a:pPr algn="ctr">
                <a:lnSpc>
                  <a:spcPts val="2003"/>
                </a:lnSpc>
              </a:pPr>
              <a:r>
                <a:rPr lang="en-US" sz="1430" b="1">
                  <a:solidFill>
                    <a:srgbClr val="FFFFFF"/>
                  </a:solidFill>
                  <a:latin typeface="Canva Sans Bold"/>
                  <a:ea typeface="Canva Sans Bold"/>
                  <a:cs typeface="Canva Sans Bold"/>
                  <a:sym typeface="Canva Sans Bold"/>
                </a:rPr>
                <a:t>de l’établissement</a:t>
              </a:r>
            </a:p>
          </p:txBody>
        </p:sp>
      </p:grpSp>
      <p:graphicFrame>
        <p:nvGraphicFramePr>
          <p:cNvPr id="11" name="Object 11"/>
          <p:cNvGraphicFramePr/>
          <p:nvPr/>
        </p:nvGraphicFramePr>
        <p:xfrm>
          <a:off x="2678710" y="2940728"/>
          <a:ext cx="13130212" cy="5219795"/>
        </p:xfrm>
        <a:graphic>
          <a:graphicData uri="http://schemas.openxmlformats.org/presentationml/2006/ole">
            <mc:AlternateContent xmlns:mc="http://schemas.openxmlformats.org/markup-compatibility/2006">
              <mc:Choice xmlns:v="urn:schemas-microsoft-com:vml" Requires="v">
                <p:oleObj name="Worksheet" r:id="rId4" imgW="15748000" imgH="7848600" progId="Excel.Sheet.12">
                  <p:embed/>
                </p:oleObj>
              </mc:Choice>
              <mc:Fallback>
                <p:oleObj name="Worksheet" r:id="rId4" imgW="15748000" imgH="7848600" progId="Excel.Sheet.12">
                  <p:embed/>
                  <p:pic>
                    <p:nvPicPr>
                      <p:cNvPr id="0" name=""/>
                      <p:cNvPicPr/>
                      <p:nvPr/>
                    </p:nvPicPr>
                    <p:blipFill>
                      <a:blip r:embed="rId5"/>
                      <a:stretch>
                        <a:fillRect/>
                      </a:stretch>
                    </p:blipFill>
                    <p:spPr>
                      <a:xfrm>
                        <a:off x="2678710" y="2940728"/>
                        <a:ext cx="13130212" cy="5219795"/>
                      </a:xfrm>
                      <a:prstGeom prst="rect">
                        <a:avLst/>
                      </a:prstGeom>
                    </p:spPr>
                  </p:pic>
                </p:oleObj>
              </mc:Fallback>
            </mc:AlternateContent>
          </a:graphicData>
        </a:graphic>
      </p:graphicFrame>
      <p:sp>
        <p:nvSpPr>
          <p:cNvPr id="12" name="TextBox 12"/>
          <p:cNvSpPr txBox="1"/>
          <p:nvPr/>
        </p:nvSpPr>
        <p:spPr>
          <a:xfrm>
            <a:off x="2678710" y="246500"/>
            <a:ext cx="11652107" cy="1621917"/>
          </a:xfrm>
          <a:prstGeom prst="rect">
            <a:avLst/>
          </a:prstGeom>
        </p:spPr>
        <p:txBody>
          <a:bodyPr lIns="0" tIns="0" rIns="0" bIns="0" rtlCol="0" anchor="t">
            <a:spAutoFit/>
          </a:bodyPr>
          <a:lstStyle/>
          <a:p>
            <a:pPr algn="just">
              <a:lnSpc>
                <a:spcPts val="7308"/>
              </a:lnSpc>
            </a:pPr>
            <a:r>
              <a:rPr lang="en-US" sz="3600" b="1">
                <a:solidFill>
                  <a:srgbClr val="CD0F81"/>
                </a:solidFill>
                <a:latin typeface="IBM Plex Sans Bold"/>
                <a:ea typeface="IBM Plex Sans Bold"/>
                <a:cs typeface="IBM Plex Sans Bold"/>
                <a:sym typeface="IBM Plex Sans Bold"/>
              </a:rPr>
              <a:t>LES DÉLIBÉRATIONS</a:t>
            </a:r>
          </a:p>
          <a:p>
            <a:pPr algn="ctr">
              <a:lnSpc>
                <a:spcPts val="5040"/>
              </a:lnSpc>
              <a:spcBef>
                <a:spcPct val="0"/>
              </a:spcBef>
            </a:pPr>
            <a:endParaRPr lang="en-US" sz="3600" b="1">
              <a:solidFill>
                <a:srgbClr val="CD0F81"/>
              </a:solidFill>
              <a:latin typeface="IBM Plex Sans Bold"/>
              <a:ea typeface="IBM Plex Sans Bold"/>
              <a:cs typeface="IBM Plex Sans Bold"/>
              <a:sym typeface="IBM Plex Sans Bo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32135" y="8816059"/>
            <a:ext cx="1927165" cy="884482"/>
          </a:xfrm>
          <a:custGeom>
            <a:avLst/>
            <a:gdLst/>
            <a:ahLst/>
            <a:cxnLst/>
            <a:rect l="l" t="t" r="r" b="b"/>
            <a:pathLst>
              <a:path w="1927165" h="884482">
                <a:moveTo>
                  <a:pt x="0" y="0"/>
                </a:moveTo>
                <a:lnTo>
                  <a:pt x="1927165" y="0"/>
                </a:lnTo>
                <a:lnTo>
                  <a:pt x="1927165" y="884482"/>
                </a:lnTo>
                <a:lnTo>
                  <a:pt x="0" y="884482"/>
                </a:lnTo>
                <a:lnTo>
                  <a:pt x="0" y="0"/>
                </a:lnTo>
                <a:close/>
              </a:path>
            </a:pathLst>
          </a:custGeom>
          <a:blipFill>
            <a:blip r:embed="rId2"/>
            <a:stretch>
              <a:fillRect/>
            </a:stretch>
          </a:blipFill>
        </p:spPr>
        <p:txBody>
          <a:bodyPr/>
          <a:lstStyle/>
          <a:p>
            <a:endParaRPr lang="fr-FR"/>
          </a:p>
        </p:txBody>
      </p:sp>
      <p:grpSp>
        <p:nvGrpSpPr>
          <p:cNvPr id="3" name="Group 3"/>
          <p:cNvGrpSpPr/>
          <p:nvPr/>
        </p:nvGrpSpPr>
        <p:grpSpPr>
          <a:xfrm>
            <a:off x="14330817" y="541775"/>
            <a:ext cx="5129925" cy="2019385"/>
            <a:chOff x="0" y="0"/>
            <a:chExt cx="6839901" cy="2692514"/>
          </a:xfrm>
        </p:grpSpPr>
        <p:sp>
          <p:nvSpPr>
            <p:cNvPr id="4" name="Freeform 4"/>
            <p:cNvSpPr/>
            <p:nvPr/>
          </p:nvSpPr>
          <p:spPr>
            <a:xfrm>
              <a:off x="0" y="0"/>
              <a:ext cx="4926615" cy="2692514"/>
            </a:xfrm>
            <a:custGeom>
              <a:avLst/>
              <a:gdLst/>
              <a:ahLst/>
              <a:cxnLst/>
              <a:rect l="l" t="t" r="r" b="b"/>
              <a:pathLst>
                <a:path w="4926615" h="2692514">
                  <a:moveTo>
                    <a:pt x="0" y="0"/>
                  </a:moveTo>
                  <a:lnTo>
                    <a:pt x="4926615" y="0"/>
                  </a:lnTo>
                  <a:lnTo>
                    <a:pt x="4926615" y="2692514"/>
                  </a:lnTo>
                  <a:lnTo>
                    <a:pt x="0" y="2692514"/>
                  </a:lnTo>
                  <a:lnTo>
                    <a:pt x="0" y="0"/>
                  </a:lnTo>
                  <a:close/>
                </a:path>
              </a:pathLst>
            </a:custGeom>
            <a:blipFill>
              <a:blip r:embed="rId3"/>
              <a:stretch>
                <a:fillRect/>
              </a:stretch>
            </a:blipFill>
          </p:spPr>
          <p:txBody>
            <a:bodyPr/>
            <a:lstStyle/>
            <a:p>
              <a:endParaRPr lang="fr-FR"/>
            </a:p>
          </p:txBody>
        </p:sp>
        <p:grpSp>
          <p:nvGrpSpPr>
            <p:cNvPr id="5" name="Group 5"/>
            <p:cNvGrpSpPr/>
            <p:nvPr/>
          </p:nvGrpSpPr>
          <p:grpSpPr>
            <a:xfrm>
              <a:off x="1499781" y="2123002"/>
              <a:ext cx="5340120" cy="569512"/>
              <a:chOff x="0" y="0"/>
              <a:chExt cx="1054838" cy="112496"/>
            </a:xfrm>
          </p:grpSpPr>
          <p:sp>
            <p:nvSpPr>
              <p:cNvPr id="6" name="Freeform 6"/>
              <p:cNvSpPr/>
              <p:nvPr/>
            </p:nvSpPr>
            <p:spPr>
              <a:xfrm>
                <a:off x="0" y="0"/>
                <a:ext cx="1054838" cy="112496"/>
              </a:xfrm>
              <a:custGeom>
                <a:avLst/>
                <a:gdLst/>
                <a:ahLst/>
                <a:cxnLst/>
                <a:rect l="l" t="t" r="r" b="b"/>
                <a:pathLst>
                  <a:path w="1054838" h="112496">
                    <a:moveTo>
                      <a:pt x="851638" y="0"/>
                    </a:moveTo>
                    <a:cubicBezTo>
                      <a:pt x="963863" y="0"/>
                      <a:pt x="1054838" y="25183"/>
                      <a:pt x="1054838" y="56248"/>
                    </a:cubicBezTo>
                    <a:cubicBezTo>
                      <a:pt x="1054838" y="87313"/>
                      <a:pt x="963863" y="112496"/>
                      <a:pt x="851638" y="112496"/>
                    </a:cubicBezTo>
                    <a:lnTo>
                      <a:pt x="203200" y="112496"/>
                    </a:lnTo>
                    <a:cubicBezTo>
                      <a:pt x="90976" y="112496"/>
                      <a:pt x="0" y="87313"/>
                      <a:pt x="0" y="56248"/>
                    </a:cubicBezTo>
                    <a:cubicBezTo>
                      <a:pt x="0" y="25183"/>
                      <a:pt x="90976" y="0"/>
                      <a:pt x="203200" y="0"/>
                    </a:cubicBezTo>
                    <a:close/>
                  </a:path>
                </a:pathLst>
              </a:custGeom>
              <a:solidFill>
                <a:srgbClr val="FFFFFF"/>
              </a:solidFill>
            </p:spPr>
            <p:txBody>
              <a:bodyPr/>
              <a:lstStyle/>
              <a:p>
                <a:endParaRPr lang="fr-FR"/>
              </a:p>
            </p:txBody>
          </p:sp>
          <p:sp>
            <p:nvSpPr>
              <p:cNvPr id="7" name="TextBox 7"/>
              <p:cNvSpPr txBox="1"/>
              <p:nvPr/>
            </p:nvSpPr>
            <p:spPr>
              <a:xfrm>
                <a:off x="0" y="-57150"/>
                <a:ext cx="1054838" cy="169646"/>
              </a:xfrm>
              <a:prstGeom prst="rect">
                <a:avLst/>
              </a:prstGeom>
            </p:spPr>
            <p:txBody>
              <a:bodyPr lIns="50800" tIns="50800" rIns="50800" bIns="50800" rtlCol="0" anchor="ctr"/>
              <a:lstStyle/>
              <a:p>
                <a:pPr algn="ctr">
                  <a:lnSpc>
                    <a:spcPts val="3543"/>
                  </a:lnSpc>
                </a:pPr>
                <a:endParaRPr/>
              </a:p>
            </p:txBody>
          </p:sp>
        </p:grpSp>
      </p:grpSp>
      <p:grpSp>
        <p:nvGrpSpPr>
          <p:cNvPr id="8" name="Group 8"/>
          <p:cNvGrpSpPr/>
          <p:nvPr/>
        </p:nvGrpSpPr>
        <p:grpSpPr>
          <a:xfrm>
            <a:off x="593653" y="464284"/>
            <a:ext cx="2085058" cy="2085058"/>
            <a:chOff x="0" y="0"/>
            <a:chExt cx="549151" cy="549151"/>
          </a:xfrm>
        </p:grpSpPr>
        <p:sp>
          <p:nvSpPr>
            <p:cNvPr id="9" name="Freeform 9"/>
            <p:cNvSpPr/>
            <p:nvPr/>
          </p:nvSpPr>
          <p:spPr>
            <a:xfrm>
              <a:off x="0" y="0"/>
              <a:ext cx="549151" cy="549151"/>
            </a:xfrm>
            <a:custGeom>
              <a:avLst/>
              <a:gdLst/>
              <a:ahLst/>
              <a:cxnLst/>
              <a:rect l="l" t="t" r="r" b="b"/>
              <a:pathLst>
                <a:path w="549151" h="549151">
                  <a:moveTo>
                    <a:pt x="0" y="0"/>
                  </a:moveTo>
                  <a:lnTo>
                    <a:pt x="549151" y="0"/>
                  </a:lnTo>
                  <a:lnTo>
                    <a:pt x="549151" y="549151"/>
                  </a:lnTo>
                  <a:lnTo>
                    <a:pt x="0" y="549151"/>
                  </a:lnTo>
                  <a:close/>
                </a:path>
              </a:pathLst>
            </a:custGeom>
            <a:solidFill>
              <a:srgbClr val="32B0AB"/>
            </a:solidFill>
          </p:spPr>
          <p:txBody>
            <a:bodyPr/>
            <a:lstStyle/>
            <a:p>
              <a:endParaRPr lang="fr-FR"/>
            </a:p>
          </p:txBody>
        </p:sp>
        <p:sp>
          <p:nvSpPr>
            <p:cNvPr id="10" name="TextBox 10"/>
            <p:cNvSpPr txBox="1"/>
            <p:nvPr/>
          </p:nvSpPr>
          <p:spPr>
            <a:xfrm>
              <a:off x="0" y="-28575"/>
              <a:ext cx="549151" cy="577726"/>
            </a:xfrm>
            <a:prstGeom prst="rect">
              <a:avLst/>
            </a:prstGeom>
          </p:spPr>
          <p:txBody>
            <a:bodyPr lIns="50800" tIns="50800" rIns="50800" bIns="50800" rtlCol="0" anchor="ctr"/>
            <a:lstStyle/>
            <a:p>
              <a:pPr algn="ctr">
                <a:lnSpc>
                  <a:spcPts val="2003"/>
                </a:lnSpc>
              </a:pPr>
              <a:r>
                <a:rPr lang="en-US" sz="1430" b="1">
                  <a:solidFill>
                    <a:srgbClr val="FFFFFF"/>
                  </a:solidFill>
                  <a:latin typeface="Canva Sans Bold"/>
                  <a:ea typeface="Canva Sans Bold"/>
                  <a:cs typeface="Canva Sans Bold"/>
                  <a:sym typeface="Canva Sans Bold"/>
                </a:rPr>
                <a:t>Logo</a:t>
              </a:r>
            </a:p>
            <a:p>
              <a:pPr algn="ctr">
                <a:lnSpc>
                  <a:spcPts val="2003"/>
                </a:lnSpc>
              </a:pPr>
              <a:r>
                <a:rPr lang="en-US" sz="1430" b="1">
                  <a:solidFill>
                    <a:srgbClr val="FFFFFF"/>
                  </a:solidFill>
                  <a:latin typeface="Canva Sans Bold"/>
                  <a:ea typeface="Canva Sans Bold"/>
                  <a:cs typeface="Canva Sans Bold"/>
                  <a:sym typeface="Canva Sans Bold"/>
                </a:rPr>
                <a:t>de l’établissement</a:t>
              </a:r>
            </a:p>
          </p:txBody>
        </p:sp>
      </p:grpSp>
      <p:sp>
        <p:nvSpPr>
          <p:cNvPr id="11" name="Freeform 11"/>
          <p:cNvSpPr/>
          <p:nvPr/>
        </p:nvSpPr>
        <p:spPr>
          <a:xfrm>
            <a:off x="9713375" y="3444623"/>
            <a:ext cx="7640921" cy="5529248"/>
          </a:xfrm>
          <a:custGeom>
            <a:avLst/>
            <a:gdLst/>
            <a:ahLst/>
            <a:cxnLst/>
            <a:rect l="l" t="t" r="r" b="b"/>
            <a:pathLst>
              <a:path w="7640921" h="5529248">
                <a:moveTo>
                  <a:pt x="0" y="0"/>
                </a:moveTo>
                <a:lnTo>
                  <a:pt x="7640921" y="0"/>
                </a:lnTo>
                <a:lnTo>
                  <a:pt x="7640921" y="5529248"/>
                </a:lnTo>
                <a:lnTo>
                  <a:pt x="0" y="552924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2" name="Freeform 12"/>
          <p:cNvSpPr/>
          <p:nvPr/>
        </p:nvSpPr>
        <p:spPr>
          <a:xfrm>
            <a:off x="10747759" y="676440"/>
            <a:ext cx="1617435" cy="2257841"/>
          </a:xfrm>
          <a:custGeom>
            <a:avLst/>
            <a:gdLst/>
            <a:ahLst/>
            <a:cxnLst/>
            <a:rect l="l" t="t" r="r" b="b"/>
            <a:pathLst>
              <a:path w="1617435" h="2257841">
                <a:moveTo>
                  <a:pt x="0" y="0"/>
                </a:moveTo>
                <a:lnTo>
                  <a:pt x="1617435" y="0"/>
                </a:lnTo>
                <a:lnTo>
                  <a:pt x="1617435" y="2257841"/>
                </a:lnTo>
                <a:lnTo>
                  <a:pt x="0" y="225784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3" name="TextBox 13"/>
          <p:cNvSpPr txBox="1"/>
          <p:nvPr/>
        </p:nvSpPr>
        <p:spPr>
          <a:xfrm>
            <a:off x="2678710" y="246500"/>
            <a:ext cx="11652107" cy="2545842"/>
          </a:xfrm>
          <a:prstGeom prst="rect">
            <a:avLst/>
          </a:prstGeom>
        </p:spPr>
        <p:txBody>
          <a:bodyPr lIns="0" tIns="0" rIns="0" bIns="0" rtlCol="0" anchor="t">
            <a:spAutoFit/>
          </a:bodyPr>
          <a:lstStyle/>
          <a:p>
            <a:pPr algn="just">
              <a:lnSpc>
                <a:spcPts val="7308"/>
              </a:lnSpc>
            </a:pPr>
            <a:r>
              <a:rPr lang="en-US" sz="3600" b="1">
                <a:solidFill>
                  <a:srgbClr val="CD0F81"/>
                </a:solidFill>
                <a:latin typeface="IBM Plex Sans Bold"/>
                <a:ea typeface="IBM Plex Sans Bold"/>
                <a:cs typeface="IBM Plex Sans Bold"/>
                <a:sym typeface="IBM Plex Sans Bold"/>
              </a:rPr>
              <a:t>RENOUVELLEMENT DU</a:t>
            </a:r>
          </a:p>
          <a:p>
            <a:pPr algn="just">
              <a:lnSpc>
                <a:spcPts val="7308"/>
              </a:lnSpc>
            </a:pPr>
            <a:r>
              <a:rPr lang="en-US" sz="3600" b="1">
                <a:solidFill>
                  <a:srgbClr val="CD0F81"/>
                </a:solidFill>
                <a:latin typeface="IBM Plex Sans Bold"/>
                <a:ea typeface="IBM Plex Sans Bold"/>
                <a:cs typeface="IBM Plex Sans Bold"/>
                <a:sym typeface="IBM Plex Sans Bold"/>
              </a:rPr>
              <a:t>CONSEIL D’ADMINISTRATION</a:t>
            </a:r>
          </a:p>
          <a:p>
            <a:pPr algn="ctr">
              <a:lnSpc>
                <a:spcPts val="5040"/>
              </a:lnSpc>
              <a:spcBef>
                <a:spcPct val="0"/>
              </a:spcBef>
            </a:pPr>
            <a:endParaRPr lang="en-US" sz="3600" b="1">
              <a:solidFill>
                <a:srgbClr val="CD0F81"/>
              </a:solidFill>
              <a:latin typeface="IBM Plex Sans Bold"/>
              <a:ea typeface="IBM Plex Sans Bold"/>
              <a:cs typeface="IBM Plex Sans Bold"/>
              <a:sym typeface="IBM Plex Sans Bold"/>
            </a:endParaRPr>
          </a:p>
        </p:txBody>
      </p:sp>
      <p:sp>
        <p:nvSpPr>
          <p:cNvPr id="14" name="TextBox 14"/>
          <p:cNvSpPr txBox="1"/>
          <p:nvPr/>
        </p:nvSpPr>
        <p:spPr>
          <a:xfrm>
            <a:off x="339271" y="3561921"/>
            <a:ext cx="8673504" cy="6605968"/>
          </a:xfrm>
          <a:prstGeom prst="rect">
            <a:avLst/>
          </a:prstGeom>
        </p:spPr>
        <p:txBody>
          <a:bodyPr lIns="0" tIns="0" rIns="0" bIns="0" rtlCol="0" anchor="t">
            <a:spAutoFit/>
          </a:bodyPr>
          <a:lstStyle/>
          <a:p>
            <a:pPr algn="l">
              <a:lnSpc>
                <a:spcPts val="2940"/>
              </a:lnSpc>
              <a:spcBef>
                <a:spcPct val="0"/>
              </a:spcBef>
            </a:pPr>
            <a:r>
              <a:rPr lang="en-US" sz="2100" b="1">
                <a:solidFill>
                  <a:srgbClr val="32B0AB"/>
                </a:solidFill>
                <a:latin typeface="Canva Sans Bold"/>
                <a:ea typeface="Canva Sans Bold"/>
                <a:cs typeface="Canva Sans Bold"/>
                <a:sym typeface="Canva Sans Bold"/>
              </a:rPr>
              <a:t>Sont candidats :</a:t>
            </a:r>
          </a:p>
          <a:p>
            <a:pPr algn="ctr">
              <a:lnSpc>
                <a:spcPts val="2940"/>
              </a:lnSpc>
              <a:spcBef>
                <a:spcPct val="0"/>
              </a:spcBef>
            </a:pPr>
            <a:endParaRPr lang="en-US" sz="2100" b="1">
              <a:solidFill>
                <a:srgbClr val="32B0AB"/>
              </a:solidFill>
              <a:latin typeface="Canva Sans Bold"/>
              <a:ea typeface="Canva Sans Bold"/>
              <a:cs typeface="Canva Sans Bold"/>
              <a:sym typeface="Canva Sans Bold"/>
            </a:endParaRPr>
          </a:p>
          <a:p>
            <a:pPr algn="ctr">
              <a:lnSpc>
                <a:spcPts val="3969"/>
              </a:lnSpc>
            </a:pPr>
            <a:r>
              <a:rPr lang="en-US" sz="2100" b="1">
                <a:solidFill>
                  <a:srgbClr val="32B0AB"/>
                </a:solidFill>
                <a:latin typeface="Canva Sans Bold"/>
                <a:ea typeface="Canva Sans Bold"/>
                <a:cs typeface="Canva Sans Bold"/>
                <a:sym typeface="Canva Sans Bold"/>
              </a:rPr>
              <a:t>Prénom, Nom d’un candidat, Parent de Prénom, en classe de ...</a:t>
            </a:r>
          </a:p>
          <a:p>
            <a:pPr algn="ctr">
              <a:lnSpc>
                <a:spcPts val="3969"/>
              </a:lnSpc>
            </a:pPr>
            <a:r>
              <a:rPr lang="en-US" sz="2100" b="1">
                <a:solidFill>
                  <a:srgbClr val="32B0AB"/>
                </a:solidFill>
                <a:latin typeface="Canva Sans Bold"/>
                <a:ea typeface="Canva Sans Bold"/>
                <a:cs typeface="Canva Sans Bold"/>
                <a:sym typeface="Canva Sans Bold"/>
              </a:rPr>
              <a:t>Prénom, Nom d’un candidat, Parent de Prénom, en classe de ...</a:t>
            </a:r>
          </a:p>
          <a:p>
            <a:pPr algn="ctr">
              <a:lnSpc>
                <a:spcPts val="3969"/>
              </a:lnSpc>
            </a:pPr>
            <a:r>
              <a:rPr lang="en-US" sz="2100" b="1">
                <a:solidFill>
                  <a:srgbClr val="32B0AB"/>
                </a:solidFill>
                <a:latin typeface="Canva Sans Bold"/>
                <a:ea typeface="Canva Sans Bold"/>
                <a:cs typeface="Canva Sans Bold"/>
                <a:sym typeface="Canva Sans Bold"/>
              </a:rPr>
              <a:t>Prénom, Nom d’un candidat, Parent de Prénom, en classe de ...</a:t>
            </a:r>
          </a:p>
          <a:p>
            <a:pPr algn="ctr">
              <a:lnSpc>
                <a:spcPts val="3969"/>
              </a:lnSpc>
            </a:pPr>
            <a:r>
              <a:rPr lang="en-US" sz="2100" b="1">
                <a:solidFill>
                  <a:srgbClr val="32B0AB"/>
                </a:solidFill>
                <a:latin typeface="Canva Sans Bold"/>
                <a:ea typeface="Canva Sans Bold"/>
                <a:cs typeface="Canva Sans Bold"/>
                <a:sym typeface="Canva Sans Bold"/>
              </a:rPr>
              <a:t>Prénom, Nom d’un candidat, Parent de Prénom, en classe de ...</a:t>
            </a:r>
          </a:p>
          <a:p>
            <a:pPr algn="ctr">
              <a:lnSpc>
                <a:spcPts val="3969"/>
              </a:lnSpc>
            </a:pPr>
            <a:r>
              <a:rPr lang="en-US" sz="2100" b="1">
                <a:solidFill>
                  <a:srgbClr val="32B0AB"/>
                </a:solidFill>
                <a:latin typeface="Canva Sans Bold"/>
                <a:ea typeface="Canva Sans Bold"/>
                <a:cs typeface="Canva Sans Bold"/>
                <a:sym typeface="Canva Sans Bold"/>
              </a:rPr>
              <a:t>Prénom, Nom d’un candidat, Parent de Prénom, en classe de ...</a:t>
            </a:r>
          </a:p>
          <a:p>
            <a:pPr algn="ctr">
              <a:lnSpc>
                <a:spcPts val="3969"/>
              </a:lnSpc>
            </a:pPr>
            <a:r>
              <a:rPr lang="en-US" sz="2100" b="1">
                <a:solidFill>
                  <a:srgbClr val="32B0AB"/>
                </a:solidFill>
                <a:latin typeface="Canva Sans Bold"/>
                <a:ea typeface="Canva Sans Bold"/>
                <a:cs typeface="Canva Sans Bold"/>
                <a:sym typeface="Canva Sans Bold"/>
              </a:rPr>
              <a:t>Prénom, Nom d’un candidat, Parent de Prénom, en classe de ...</a:t>
            </a:r>
          </a:p>
          <a:p>
            <a:pPr algn="ctr">
              <a:lnSpc>
                <a:spcPts val="3969"/>
              </a:lnSpc>
            </a:pPr>
            <a:r>
              <a:rPr lang="en-US" sz="2100" b="1">
                <a:solidFill>
                  <a:srgbClr val="32B0AB"/>
                </a:solidFill>
                <a:latin typeface="Canva Sans Bold"/>
                <a:ea typeface="Canva Sans Bold"/>
                <a:cs typeface="Canva Sans Bold"/>
                <a:sym typeface="Canva Sans Bold"/>
              </a:rPr>
              <a:t>Prénom, Nom d’un candidat, Parent de Prénom, en classe de ...</a:t>
            </a:r>
          </a:p>
          <a:p>
            <a:pPr algn="ctr">
              <a:lnSpc>
                <a:spcPts val="3969"/>
              </a:lnSpc>
            </a:pPr>
            <a:r>
              <a:rPr lang="en-US" sz="2100" b="1">
                <a:solidFill>
                  <a:srgbClr val="32B0AB"/>
                </a:solidFill>
                <a:latin typeface="Canva Sans Bold"/>
                <a:ea typeface="Canva Sans Bold"/>
                <a:cs typeface="Canva Sans Bold"/>
                <a:sym typeface="Canva Sans Bold"/>
              </a:rPr>
              <a:t>Prénom, Nom d’un candidat, Parent de Prénom, en classe de ...</a:t>
            </a:r>
          </a:p>
          <a:p>
            <a:pPr algn="ctr">
              <a:lnSpc>
                <a:spcPts val="3969"/>
              </a:lnSpc>
            </a:pPr>
            <a:r>
              <a:rPr lang="en-US" sz="2100" b="1">
                <a:solidFill>
                  <a:srgbClr val="32B0AB"/>
                </a:solidFill>
                <a:latin typeface="Canva Sans Bold"/>
                <a:ea typeface="Canva Sans Bold"/>
                <a:cs typeface="Canva Sans Bold"/>
                <a:sym typeface="Canva Sans Bold"/>
              </a:rPr>
              <a:t>Prénom, Nom d’un candidat, Parent de Prénom, en classe de ...</a:t>
            </a:r>
          </a:p>
          <a:p>
            <a:pPr algn="ctr">
              <a:lnSpc>
                <a:spcPts val="3969"/>
              </a:lnSpc>
            </a:pPr>
            <a:r>
              <a:rPr lang="en-US" sz="2100" b="1">
                <a:solidFill>
                  <a:srgbClr val="32B0AB"/>
                </a:solidFill>
                <a:latin typeface="Canva Sans Bold"/>
                <a:ea typeface="Canva Sans Bold"/>
                <a:cs typeface="Canva Sans Bold"/>
                <a:sym typeface="Canva Sans Bold"/>
              </a:rPr>
              <a:t>Prénom, Nom d’un candidat, Parent de Prénom, en classe de ...</a:t>
            </a:r>
          </a:p>
          <a:p>
            <a:pPr algn="ctr">
              <a:lnSpc>
                <a:spcPts val="3969"/>
              </a:lnSpc>
            </a:pPr>
            <a:endParaRPr lang="en-US" sz="2100" b="1">
              <a:solidFill>
                <a:srgbClr val="32B0AB"/>
              </a:solidFill>
              <a:latin typeface="Canva Sans Bold"/>
              <a:ea typeface="Canva Sans Bold"/>
              <a:cs typeface="Canva Sans Bold"/>
              <a:sym typeface="Canva Sans Bold"/>
            </a:endParaRPr>
          </a:p>
          <a:p>
            <a:pPr algn="ctr">
              <a:lnSpc>
                <a:spcPts val="3969"/>
              </a:lnSpc>
            </a:pPr>
            <a:r>
              <a:rPr lang="en-US" sz="2100" b="1">
                <a:solidFill>
                  <a:srgbClr val="32B0AB"/>
                </a:solidFill>
                <a:latin typeface="Canva Sans Bold"/>
                <a:ea typeface="Canva Sans Bold"/>
                <a:cs typeface="Canva Sans Bold"/>
                <a:sym typeface="Canva Sans Bold"/>
              </a:rPr>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32135" y="8816059"/>
            <a:ext cx="1927165" cy="884482"/>
          </a:xfrm>
          <a:custGeom>
            <a:avLst/>
            <a:gdLst/>
            <a:ahLst/>
            <a:cxnLst/>
            <a:rect l="l" t="t" r="r" b="b"/>
            <a:pathLst>
              <a:path w="1927165" h="884482">
                <a:moveTo>
                  <a:pt x="0" y="0"/>
                </a:moveTo>
                <a:lnTo>
                  <a:pt x="1927165" y="0"/>
                </a:lnTo>
                <a:lnTo>
                  <a:pt x="1927165" y="884482"/>
                </a:lnTo>
                <a:lnTo>
                  <a:pt x="0" y="884482"/>
                </a:lnTo>
                <a:lnTo>
                  <a:pt x="0" y="0"/>
                </a:lnTo>
                <a:close/>
              </a:path>
            </a:pathLst>
          </a:custGeom>
          <a:blipFill>
            <a:blip r:embed="rId2"/>
            <a:stretch>
              <a:fillRect/>
            </a:stretch>
          </a:blipFill>
        </p:spPr>
        <p:txBody>
          <a:bodyPr/>
          <a:lstStyle/>
          <a:p>
            <a:endParaRPr lang="fr-FR"/>
          </a:p>
        </p:txBody>
      </p:sp>
      <p:grpSp>
        <p:nvGrpSpPr>
          <p:cNvPr id="3" name="Group 3"/>
          <p:cNvGrpSpPr/>
          <p:nvPr/>
        </p:nvGrpSpPr>
        <p:grpSpPr>
          <a:xfrm>
            <a:off x="14330817" y="541775"/>
            <a:ext cx="5129925" cy="2019385"/>
            <a:chOff x="0" y="0"/>
            <a:chExt cx="6839901" cy="2692514"/>
          </a:xfrm>
        </p:grpSpPr>
        <p:sp>
          <p:nvSpPr>
            <p:cNvPr id="4" name="Freeform 4"/>
            <p:cNvSpPr/>
            <p:nvPr/>
          </p:nvSpPr>
          <p:spPr>
            <a:xfrm>
              <a:off x="0" y="0"/>
              <a:ext cx="4926615" cy="2692514"/>
            </a:xfrm>
            <a:custGeom>
              <a:avLst/>
              <a:gdLst/>
              <a:ahLst/>
              <a:cxnLst/>
              <a:rect l="l" t="t" r="r" b="b"/>
              <a:pathLst>
                <a:path w="4926615" h="2692514">
                  <a:moveTo>
                    <a:pt x="0" y="0"/>
                  </a:moveTo>
                  <a:lnTo>
                    <a:pt x="4926615" y="0"/>
                  </a:lnTo>
                  <a:lnTo>
                    <a:pt x="4926615" y="2692514"/>
                  </a:lnTo>
                  <a:lnTo>
                    <a:pt x="0" y="2692514"/>
                  </a:lnTo>
                  <a:lnTo>
                    <a:pt x="0" y="0"/>
                  </a:lnTo>
                  <a:close/>
                </a:path>
              </a:pathLst>
            </a:custGeom>
            <a:blipFill>
              <a:blip r:embed="rId3"/>
              <a:stretch>
                <a:fillRect/>
              </a:stretch>
            </a:blipFill>
          </p:spPr>
          <p:txBody>
            <a:bodyPr/>
            <a:lstStyle/>
            <a:p>
              <a:endParaRPr lang="fr-FR"/>
            </a:p>
          </p:txBody>
        </p:sp>
        <p:grpSp>
          <p:nvGrpSpPr>
            <p:cNvPr id="5" name="Group 5"/>
            <p:cNvGrpSpPr/>
            <p:nvPr/>
          </p:nvGrpSpPr>
          <p:grpSpPr>
            <a:xfrm>
              <a:off x="1499781" y="2123002"/>
              <a:ext cx="5340120" cy="569512"/>
              <a:chOff x="0" y="0"/>
              <a:chExt cx="1054838" cy="112496"/>
            </a:xfrm>
          </p:grpSpPr>
          <p:sp>
            <p:nvSpPr>
              <p:cNvPr id="6" name="Freeform 6"/>
              <p:cNvSpPr/>
              <p:nvPr/>
            </p:nvSpPr>
            <p:spPr>
              <a:xfrm>
                <a:off x="0" y="0"/>
                <a:ext cx="1054838" cy="112496"/>
              </a:xfrm>
              <a:custGeom>
                <a:avLst/>
                <a:gdLst/>
                <a:ahLst/>
                <a:cxnLst/>
                <a:rect l="l" t="t" r="r" b="b"/>
                <a:pathLst>
                  <a:path w="1054838" h="112496">
                    <a:moveTo>
                      <a:pt x="851638" y="0"/>
                    </a:moveTo>
                    <a:cubicBezTo>
                      <a:pt x="963863" y="0"/>
                      <a:pt x="1054838" y="25183"/>
                      <a:pt x="1054838" y="56248"/>
                    </a:cubicBezTo>
                    <a:cubicBezTo>
                      <a:pt x="1054838" y="87313"/>
                      <a:pt x="963863" y="112496"/>
                      <a:pt x="851638" y="112496"/>
                    </a:cubicBezTo>
                    <a:lnTo>
                      <a:pt x="203200" y="112496"/>
                    </a:lnTo>
                    <a:cubicBezTo>
                      <a:pt x="90976" y="112496"/>
                      <a:pt x="0" y="87313"/>
                      <a:pt x="0" y="56248"/>
                    </a:cubicBezTo>
                    <a:cubicBezTo>
                      <a:pt x="0" y="25183"/>
                      <a:pt x="90976" y="0"/>
                      <a:pt x="203200" y="0"/>
                    </a:cubicBezTo>
                    <a:close/>
                  </a:path>
                </a:pathLst>
              </a:custGeom>
              <a:solidFill>
                <a:srgbClr val="FFFFFF"/>
              </a:solidFill>
            </p:spPr>
            <p:txBody>
              <a:bodyPr/>
              <a:lstStyle/>
              <a:p>
                <a:endParaRPr lang="fr-FR"/>
              </a:p>
            </p:txBody>
          </p:sp>
          <p:sp>
            <p:nvSpPr>
              <p:cNvPr id="7" name="TextBox 7"/>
              <p:cNvSpPr txBox="1"/>
              <p:nvPr/>
            </p:nvSpPr>
            <p:spPr>
              <a:xfrm>
                <a:off x="0" y="-57150"/>
                <a:ext cx="1054838" cy="169646"/>
              </a:xfrm>
              <a:prstGeom prst="rect">
                <a:avLst/>
              </a:prstGeom>
            </p:spPr>
            <p:txBody>
              <a:bodyPr lIns="50800" tIns="50800" rIns="50800" bIns="50800" rtlCol="0" anchor="ctr"/>
              <a:lstStyle/>
              <a:p>
                <a:pPr algn="ctr">
                  <a:lnSpc>
                    <a:spcPts val="3543"/>
                  </a:lnSpc>
                </a:pPr>
                <a:endParaRPr/>
              </a:p>
            </p:txBody>
          </p:sp>
        </p:grpSp>
      </p:grpSp>
      <p:grpSp>
        <p:nvGrpSpPr>
          <p:cNvPr id="8" name="Group 8"/>
          <p:cNvGrpSpPr/>
          <p:nvPr/>
        </p:nvGrpSpPr>
        <p:grpSpPr>
          <a:xfrm>
            <a:off x="593653" y="464284"/>
            <a:ext cx="2085058" cy="2085058"/>
            <a:chOff x="0" y="0"/>
            <a:chExt cx="549151" cy="549151"/>
          </a:xfrm>
        </p:grpSpPr>
        <p:sp>
          <p:nvSpPr>
            <p:cNvPr id="9" name="Freeform 9"/>
            <p:cNvSpPr/>
            <p:nvPr/>
          </p:nvSpPr>
          <p:spPr>
            <a:xfrm>
              <a:off x="0" y="0"/>
              <a:ext cx="549151" cy="549151"/>
            </a:xfrm>
            <a:custGeom>
              <a:avLst/>
              <a:gdLst/>
              <a:ahLst/>
              <a:cxnLst/>
              <a:rect l="l" t="t" r="r" b="b"/>
              <a:pathLst>
                <a:path w="549151" h="549151">
                  <a:moveTo>
                    <a:pt x="0" y="0"/>
                  </a:moveTo>
                  <a:lnTo>
                    <a:pt x="549151" y="0"/>
                  </a:lnTo>
                  <a:lnTo>
                    <a:pt x="549151" y="549151"/>
                  </a:lnTo>
                  <a:lnTo>
                    <a:pt x="0" y="549151"/>
                  </a:lnTo>
                  <a:close/>
                </a:path>
              </a:pathLst>
            </a:custGeom>
            <a:solidFill>
              <a:srgbClr val="32B0AB"/>
            </a:solidFill>
          </p:spPr>
          <p:txBody>
            <a:bodyPr/>
            <a:lstStyle/>
            <a:p>
              <a:endParaRPr lang="fr-FR"/>
            </a:p>
          </p:txBody>
        </p:sp>
        <p:sp>
          <p:nvSpPr>
            <p:cNvPr id="10" name="TextBox 10"/>
            <p:cNvSpPr txBox="1"/>
            <p:nvPr/>
          </p:nvSpPr>
          <p:spPr>
            <a:xfrm>
              <a:off x="0" y="-28575"/>
              <a:ext cx="549151" cy="577726"/>
            </a:xfrm>
            <a:prstGeom prst="rect">
              <a:avLst/>
            </a:prstGeom>
          </p:spPr>
          <p:txBody>
            <a:bodyPr lIns="50800" tIns="50800" rIns="50800" bIns="50800" rtlCol="0" anchor="ctr"/>
            <a:lstStyle/>
            <a:p>
              <a:pPr algn="ctr">
                <a:lnSpc>
                  <a:spcPts val="2003"/>
                </a:lnSpc>
              </a:pPr>
              <a:r>
                <a:rPr lang="en-US" sz="1430" b="1">
                  <a:solidFill>
                    <a:srgbClr val="FFFFFF"/>
                  </a:solidFill>
                  <a:latin typeface="Canva Sans Bold"/>
                  <a:ea typeface="Canva Sans Bold"/>
                  <a:cs typeface="Canva Sans Bold"/>
                  <a:sym typeface="Canva Sans Bold"/>
                </a:rPr>
                <a:t>Logo</a:t>
              </a:r>
            </a:p>
            <a:p>
              <a:pPr algn="ctr">
                <a:lnSpc>
                  <a:spcPts val="2003"/>
                </a:lnSpc>
              </a:pPr>
              <a:r>
                <a:rPr lang="en-US" sz="1430" b="1">
                  <a:solidFill>
                    <a:srgbClr val="FFFFFF"/>
                  </a:solidFill>
                  <a:latin typeface="Canva Sans Bold"/>
                  <a:ea typeface="Canva Sans Bold"/>
                  <a:cs typeface="Canva Sans Bold"/>
                  <a:sym typeface="Canva Sans Bold"/>
                </a:rPr>
                <a:t>de l’établissement</a:t>
              </a:r>
            </a:p>
          </p:txBody>
        </p:sp>
      </p:grpSp>
      <p:sp>
        <p:nvSpPr>
          <p:cNvPr id="11" name="Freeform 11"/>
          <p:cNvSpPr/>
          <p:nvPr/>
        </p:nvSpPr>
        <p:spPr>
          <a:xfrm>
            <a:off x="13380340" y="3600021"/>
            <a:ext cx="2760513" cy="3853508"/>
          </a:xfrm>
          <a:custGeom>
            <a:avLst/>
            <a:gdLst/>
            <a:ahLst/>
            <a:cxnLst/>
            <a:rect l="l" t="t" r="r" b="b"/>
            <a:pathLst>
              <a:path w="2760513" h="3853508">
                <a:moveTo>
                  <a:pt x="0" y="0"/>
                </a:moveTo>
                <a:lnTo>
                  <a:pt x="2760513" y="0"/>
                </a:lnTo>
                <a:lnTo>
                  <a:pt x="2760513" y="3853508"/>
                </a:lnTo>
                <a:lnTo>
                  <a:pt x="0" y="38535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2" name="Freeform 12"/>
          <p:cNvSpPr/>
          <p:nvPr/>
        </p:nvSpPr>
        <p:spPr>
          <a:xfrm>
            <a:off x="4352161" y="1506813"/>
            <a:ext cx="5326602" cy="4114800"/>
          </a:xfrm>
          <a:custGeom>
            <a:avLst/>
            <a:gdLst/>
            <a:ahLst/>
            <a:cxnLst/>
            <a:rect l="l" t="t" r="r" b="b"/>
            <a:pathLst>
              <a:path w="5326602" h="4114800">
                <a:moveTo>
                  <a:pt x="0" y="0"/>
                </a:moveTo>
                <a:lnTo>
                  <a:pt x="5326602" y="0"/>
                </a:lnTo>
                <a:lnTo>
                  <a:pt x="5326602"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3" name="TextBox 13"/>
          <p:cNvSpPr txBox="1"/>
          <p:nvPr/>
        </p:nvSpPr>
        <p:spPr>
          <a:xfrm>
            <a:off x="2678710" y="246500"/>
            <a:ext cx="11652107" cy="1621917"/>
          </a:xfrm>
          <a:prstGeom prst="rect">
            <a:avLst/>
          </a:prstGeom>
        </p:spPr>
        <p:txBody>
          <a:bodyPr lIns="0" tIns="0" rIns="0" bIns="0" rtlCol="0" anchor="t">
            <a:spAutoFit/>
          </a:bodyPr>
          <a:lstStyle/>
          <a:p>
            <a:pPr algn="just">
              <a:lnSpc>
                <a:spcPts val="7308"/>
              </a:lnSpc>
            </a:pPr>
            <a:r>
              <a:rPr lang="en-US" sz="3600" b="1">
                <a:solidFill>
                  <a:srgbClr val="CD0F81"/>
                </a:solidFill>
                <a:latin typeface="IBM Plex Sans Bold"/>
                <a:ea typeface="IBM Plex Sans Bold"/>
                <a:cs typeface="IBM Plex Sans Bold"/>
                <a:sym typeface="IBM Plex Sans Bold"/>
              </a:rPr>
              <a:t>LES RÉSULTATS DES ÉLECTIONS</a:t>
            </a:r>
          </a:p>
          <a:p>
            <a:pPr algn="ctr">
              <a:lnSpc>
                <a:spcPts val="5040"/>
              </a:lnSpc>
              <a:spcBef>
                <a:spcPct val="0"/>
              </a:spcBef>
            </a:pPr>
            <a:endParaRPr lang="en-US" sz="3600" b="1">
              <a:solidFill>
                <a:srgbClr val="CD0F81"/>
              </a:solidFill>
              <a:latin typeface="IBM Plex Sans Bold"/>
              <a:ea typeface="IBM Plex Sans Bold"/>
              <a:cs typeface="IBM Plex Sans Bold"/>
              <a:sym typeface="IBM Plex Sans Bold"/>
            </a:endParaRPr>
          </a:p>
        </p:txBody>
      </p:sp>
      <p:sp>
        <p:nvSpPr>
          <p:cNvPr id="14" name="TextBox 14"/>
          <p:cNvSpPr txBox="1"/>
          <p:nvPr/>
        </p:nvSpPr>
        <p:spPr>
          <a:xfrm>
            <a:off x="2678710" y="6274334"/>
            <a:ext cx="8673504" cy="1749171"/>
          </a:xfrm>
          <a:prstGeom prst="rect">
            <a:avLst/>
          </a:prstGeom>
        </p:spPr>
        <p:txBody>
          <a:bodyPr lIns="0" tIns="0" rIns="0" bIns="0" rtlCol="0" anchor="t">
            <a:spAutoFit/>
          </a:bodyPr>
          <a:lstStyle/>
          <a:p>
            <a:pPr algn="ctr">
              <a:lnSpc>
                <a:spcPts val="4872"/>
              </a:lnSpc>
            </a:pPr>
            <a:r>
              <a:rPr lang="en-US" sz="2100" b="1">
                <a:solidFill>
                  <a:srgbClr val="32B0AB"/>
                </a:solidFill>
                <a:latin typeface="Canva Sans Bold"/>
                <a:ea typeface="Canva Sans Bold"/>
                <a:cs typeface="Canva Sans Bold"/>
                <a:sym typeface="Canva Sans Bold"/>
              </a:rPr>
              <a:t>Sont élus et rejoignent le conseil d’administration</a:t>
            </a:r>
          </a:p>
          <a:p>
            <a:pPr algn="ctr">
              <a:lnSpc>
                <a:spcPts val="4872"/>
              </a:lnSpc>
            </a:pPr>
            <a:r>
              <a:rPr lang="en-US" sz="2100" b="1">
                <a:solidFill>
                  <a:srgbClr val="32B0AB"/>
                </a:solidFill>
                <a:latin typeface="Canva Sans Bold"/>
                <a:ea typeface="Canva Sans Bold"/>
                <a:cs typeface="Canva Sans Bold"/>
                <a:sym typeface="Canva Sans Bold"/>
              </a:rPr>
              <a:t>Merci et bienvenue !</a:t>
            </a:r>
          </a:p>
          <a:p>
            <a:pPr algn="ctr">
              <a:lnSpc>
                <a:spcPts val="4872"/>
              </a:lnSpc>
            </a:pPr>
            <a:endParaRPr lang="en-US" sz="2100" b="1">
              <a:solidFill>
                <a:srgbClr val="32B0AB"/>
              </a:solidFill>
              <a:latin typeface="Canva Sans Bold"/>
              <a:ea typeface="Canva Sans Bold"/>
              <a:cs typeface="Canva Sans Bold"/>
              <a:sym typeface="Canva Sans Bo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32135" y="8816059"/>
            <a:ext cx="1927165" cy="884482"/>
          </a:xfrm>
          <a:custGeom>
            <a:avLst/>
            <a:gdLst/>
            <a:ahLst/>
            <a:cxnLst/>
            <a:rect l="l" t="t" r="r" b="b"/>
            <a:pathLst>
              <a:path w="1927165" h="884482">
                <a:moveTo>
                  <a:pt x="0" y="0"/>
                </a:moveTo>
                <a:lnTo>
                  <a:pt x="1927165" y="0"/>
                </a:lnTo>
                <a:lnTo>
                  <a:pt x="1927165" y="884482"/>
                </a:lnTo>
                <a:lnTo>
                  <a:pt x="0" y="884482"/>
                </a:lnTo>
                <a:lnTo>
                  <a:pt x="0" y="0"/>
                </a:lnTo>
                <a:close/>
              </a:path>
            </a:pathLst>
          </a:custGeom>
          <a:blipFill>
            <a:blip r:embed="rId2"/>
            <a:stretch>
              <a:fillRect/>
            </a:stretch>
          </a:blipFill>
        </p:spPr>
        <p:txBody>
          <a:bodyPr/>
          <a:lstStyle/>
          <a:p>
            <a:endParaRPr lang="fr-FR"/>
          </a:p>
        </p:txBody>
      </p:sp>
      <p:grpSp>
        <p:nvGrpSpPr>
          <p:cNvPr id="3" name="Group 3"/>
          <p:cNvGrpSpPr/>
          <p:nvPr/>
        </p:nvGrpSpPr>
        <p:grpSpPr>
          <a:xfrm>
            <a:off x="14330817" y="541775"/>
            <a:ext cx="5129925" cy="2019385"/>
            <a:chOff x="0" y="0"/>
            <a:chExt cx="6839901" cy="2692514"/>
          </a:xfrm>
        </p:grpSpPr>
        <p:sp>
          <p:nvSpPr>
            <p:cNvPr id="4" name="Freeform 4"/>
            <p:cNvSpPr/>
            <p:nvPr/>
          </p:nvSpPr>
          <p:spPr>
            <a:xfrm>
              <a:off x="0" y="0"/>
              <a:ext cx="4926615" cy="2692514"/>
            </a:xfrm>
            <a:custGeom>
              <a:avLst/>
              <a:gdLst/>
              <a:ahLst/>
              <a:cxnLst/>
              <a:rect l="l" t="t" r="r" b="b"/>
              <a:pathLst>
                <a:path w="4926615" h="2692514">
                  <a:moveTo>
                    <a:pt x="0" y="0"/>
                  </a:moveTo>
                  <a:lnTo>
                    <a:pt x="4926615" y="0"/>
                  </a:lnTo>
                  <a:lnTo>
                    <a:pt x="4926615" y="2692514"/>
                  </a:lnTo>
                  <a:lnTo>
                    <a:pt x="0" y="2692514"/>
                  </a:lnTo>
                  <a:lnTo>
                    <a:pt x="0" y="0"/>
                  </a:lnTo>
                  <a:close/>
                </a:path>
              </a:pathLst>
            </a:custGeom>
            <a:blipFill>
              <a:blip r:embed="rId3"/>
              <a:stretch>
                <a:fillRect/>
              </a:stretch>
            </a:blipFill>
          </p:spPr>
          <p:txBody>
            <a:bodyPr/>
            <a:lstStyle/>
            <a:p>
              <a:endParaRPr lang="fr-FR"/>
            </a:p>
          </p:txBody>
        </p:sp>
        <p:grpSp>
          <p:nvGrpSpPr>
            <p:cNvPr id="5" name="Group 5"/>
            <p:cNvGrpSpPr/>
            <p:nvPr/>
          </p:nvGrpSpPr>
          <p:grpSpPr>
            <a:xfrm>
              <a:off x="1499781" y="2123002"/>
              <a:ext cx="5340120" cy="569512"/>
              <a:chOff x="0" y="0"/>
              <a:chExt cx="1054838" cy="112496"/>
            </a:xfrm>
          </p:grpSpPr>
          <p:sp>
            <p:nvSpPr>
              <p:cNvPr id="6" name="Freeform 6"/>
              <p:cNvSpPr/>
              <p:nvPr/>
            </p:nvSpPr>
            <p:spPr>
              <a:xfrm>
                <a:off x="0" y="0"/>
                <a:ext cx="1054838" cy="112496"/>
              </a:xfrm>
              <a:custGeom>
                <a:avLst/>
                <a:gdLst/>
                <a:ahLst/>
                <a:cxnLst/>
                <a:rect l="l" t="t" r="r" b="b"/>
                <a:pathLst>
                  <a:path w="1054838" h="112496">
                    <a:moveTo>
                      <a:pt x="851638" y="0"/>
                    </a:moveTo>
                    <a:cubicBezTo>
                      <a:pt x="963863" y="0"/>
                      <a:pt x="1054838" y="25183"/>
                      <a:pt x="1054838" y="56248"/>
                    </a:cubicBezTo>
                    <a:cubicBezTo>
                      <a:pt x="1054838" y="87313"/>
                      <a:pt x="963863" y="112496"/>
                      <a:pt x="851638" y="112496"/>
                    </a:cubicBezTo>
                    <a:lnTo>
                      <a:pt x="203200" y="112496"/>
                    </a:lnTo>
                    <a:cubicBezTo>
                      <a:pt x="90976" y="112496"/>
                      <a:pt x="0" y="87313"/>
                      <a:pt x="0" y="56248"/>
                    </a:cubicBezTo>
                    <a:cubicBezTo>
                      <a:pt x="0" y="25183"/>
                      <a:pt x="90976" y="0"/>
                      <a:pt x="203200" y="0"/>
                    </a:cubicBezTo>
                    <a:close/>
                  </a:path>
                </a:pathLst>
              </a:custGeom>
              <a:solidFill>
                <a:srgbClr val="FFFFFF"/>
              </a:solidFill>
            </p:spPr>
            <p:txBody>
              <a:bodyPr/>
              <a:lstStyle/>
              <a:p>
                <a:endParaRPr lang="fr-FR"/>
              </a:p>
            </p:txBody>
          </p:sp>
          <p:sp>
            <p:nvSpPr>
              <p:cNvPr id="7" name="TextBox 7"/>
              <p:cNvSpPr txBox="1"/>
              <p:nvPr/>
            </p:nvSpPr>
            <p:spPr>
              <a:xfrm>
                <a:off x="0" y="-57150"/>
                <a:ext cx="1054838" cy="169646"/>
              </a:xfrm>
              <a:prstGeom prst="rect">
                <a:avLst/>
              </a:prstGeom>
            </p:spPr>
            <p:txBody>
              <a:bodyPr lIns="50800" tIns="50800" rIns="50800" bIns="50800" rtlCol="0" anchor="ctr"/>
              <a:lstStyle/>
              <a:p>
                <a:pPr algn="ctr">
                  <a:lnSpc>
                    <a:spcPts val="3543"/>
                  </a:lnSpc>
                </a:pPr>
                <a:endParaRPr/>
              </a:p>
            </p:txBody>
          </p:sp>
        </p:grpSp>
      </p:grpSp>
      <p:grpSp>
        <p:nvGrpSpPr>
          <p:cNvPr id="8" name="Group 8"/>
          <p:cNvGrpSpPr/>
          <p:nvPr/>
        </p:nvGrpSpPr>
        <p:grpSpPr>
          <a:xfrm>
            <a:off x="593653" y="464284"/>
            <a:ext cx="2085058" cy="2085058"/>
            <a:chOff x="0" y="0"/>
            <a:chExt cx="549151" cy="549151"/>
          </a:xfrm>
        </p:grpSpPr>
        <p:sp>
          <p:nvSpPr>
            <p:cNvPr id="9" name="Freeform 9"/>
            <p:cNvSpPr/>
            <p:nvPr/>
          </p:nvSpPr>
          <p:spPr>
            <a:xfrm>
              <a:off x="0" y="0"/>
              <a:ext cx="549151" cy="549151"/>
            </a:xfrm>
            <a:custGeom>
              <a:avLst/>
              <a:gdLst/>
              <a:ahLst/>
              <a:cxnLst/>
              <a:rect l="l" t="t" r="r" b="b"/>
              <a:pathLst>
                <a:path w="549151" h="549151">
                  <a:moveTo>
                    <a:pt x="0" y="0"/>
                  </a:moveTo>
                  <a:lnTo>
                    <a:pt x="549151" y="0"/>
                  </a:lnTo>
                  <a:lnTo>
                    <a:pt x="549151" y="549151"/>
                  </a:lnTo>
                  <a:lnTo>
                    <a:pt x="0" y="549151"/>
                  </a:lnTo>
                  <a:close/>
                </a:path>
              </a:pathLst>
            </a:custGeom>
            <a:solidFill>
              <a:srgbClr val="32B0AB"/>
            </a:solidFill>
          </p:spPr>
          <p:txBody>
            <a:bodyPr/>
            <a:lstStyle/>
            <a:p>
              <a:endParaRPr lang="fr-FR"/>
            </a:p>
          </p:txBody>
        </p:sp>
        <p:sp>
          <p:nvSpPr>
            <p:cNvPr id="10" name="TextBox 10"/>
            <p:cNvSpPr txBox="1"/>
            <p:nvPr/>
          </p:nvSpPr>
          <p:spPr>
            <a:xfrm>
              <a:off x="0" y="-28575"/>
              <a:ext cx="549151" cy="577726"/>
            </a:xfrm>
            <a:prstGeom prst="rect">
              <a:avLst/>
            </a:prstGeom>
          </p:spPr>
          <p:txBody>
            <a:bodyPr lIns="50800" tIns="50800" rIns="50800" bIns="50800" rtlCol="0" anchor="ctr"/>
            <a:lstStyle/>
            <a:p>
              <a:pPr algn="ctr">
                <a:lnSpc>
                  <a:spcPts val="2003"/>
                </a:lnSpc>
              </a:pPr>
              <a:r>
                <a:rPr lang="en-US" sz="1430" b="1">
                  <a:solidFill>
                    <a:srgbClr val="FFFFFF"/>
                  </a:solidFill>
                  <a:latin typeface="Canva Sans Bold"/>
                  <a:ea typeface="Canva Sans Bold"/>
                  <a:cs typeface="Canva Sans Bold"/>
                  <a:sym typeface="Canva Sans Bold"/>
                </a:rPr>
                <a:t>Logo</a:t>
              </a:r>
            </a:p>
            <a:p>
              <a:pPr algn="ctr">
                <a:lnSpc>
                  <a:spcPts val="2003"/>
                </a:lnSpc>
              </a:pPr>
              <a:r>
                <a:rPr lang="en-US" sz="1430" b="1">
                  <a:solidFill>
                    <a:srgbClr val="FFFFFF"/>
                  </a:solidFill>
                  <a:latin typeface="Canva Sans Bold"/>
                  <a:ea typeface="Canva Sans Bold"/>
                  <a:cs typeface="Canva Sans Bold"/>
                  <a:sym typeface="Canva Sans Bold"/>
                </a:rPr>
                <a:t>de l’établissement</a:t>
              </a:r>
            </a:p>
          </p:txBody>
        </p:sp>
      </p:grpSp>
      <p:sp>
        <p:nvSpPr>
          <p:cNvPr id="11" name="Freeform 11"/>
          <p:cNvSpPr/>
          <p:nvPr/>
        </p:nvSpPr>
        <p:spPr>
          <a:xfrm>
            <a:off x="3152679" y="3020658"/>
            <a:ext cx="6631686" cy="8229600"/>
          </a:xfrm>
          <a:custGeom>
            <a:avLst/>
            <a:gdLst/>
            <a:ahLst/>
            <a:cxnLst/>
            <a:rect l="l" t="t" r="r" b="b"/>
            <a:pathLst>
              <a:path w="6631686" h="8229600">
                <a:moveTo>
                  <a:pt x="0" y="0"/>
                </a:moveTo>
                <a:lnTo>
                  <a:pt x="6631686" y="0"/>
                </a:lnTo>
                <a:lnTo>
                  <a:pt x="6631686" y="8229600"/>
                </a:lnTo>
                <a:lnTo>
                  <a:pt x="0" y="8229600"/>
                </a:lnTo>
                <a:lnTo>
                  <a:pt x="0" y="0"/>
                </a:lnTo>
                <a:close/>
              </a:path>
            </a:pathLst>
          </a:custGeom>
          <a:blipFill>
            <a:blip r:embed="rId4"/>
            <a:stretch>
              <a:fillRect/>
            </a:stretch>
          </a:blipFill>
        </p:spPr>
        <p:txBody>
          <a:bodyPr/>
          <a:lstStyle/>
          <a:p>
            <a:endParaRPr lang="fr-FR"/>
          </a:p>
        </p:txBody>
      </p:sp>
      <p:pic>
        <p:nvPicPr>
          <p:cNvPr id="12" name="Picture 12"/>
          <p:cNvPicPr>
            <a:picLocks noChangeAspect="1"/>
          </p:cNvPicPr>
          <p:nvPr/>
        </p:nvPicPr>
        <p:blipFill>
          <a:blip r:embed="rId5"/>
          <a:srcRect/>
          <a:stretch>
            <a:fillRect/>
          </a:stretch>
        </p:blipFill>
        <p:spPr>
          <a:xfrm>
            <a:off x="10260615" y="1818369"/>
            <a:ext cx="7888519" cy="7888519"/>
          </a:xfrm>
          <a:prstGeom prst="rect">
            <a:avLst/>
          </a:prstGeom>
        </p:spPr>
      </p:pic>
      <p:sp>
        <p:nvSpPr>
          <p:cNvPr id="13" name="TextBox 13"/>
          <p:cNvSpPr txBox="1"/>
          <p:nvPr/>
        </p:nvSpPr>
        <p:spPr>
          <a:xfrm>
            <a:off x="10709203" y="3560004"/>
            <a:ext cx="6966111" cy="1854204"/>
          </a:xfrm>
          <a:prstGeom prst="rect">
            <a:avLst/>
          </a:prstGeom>
        </p:spPr>
        <p:txBody>
          <a:bodyPr lIns="0" tIns="0" rIns="0" bIns="0" rtlCol="0" anchor="t">
            <a:spAutoFit/>
          </a:bodyPr>
          <a:lstStyle/>
          <a:p>
            <a:pPr algn="ctr">
              <a:lnSpc>
                <a:spcPts val="7839"/>
              </a:lnSpc>
            </a:pPr>
            <a:r>
              <a:rPr lang="en-US" sz="3199" b="1">
                <a:solidFill>
                  <a:srgbClr val="32B0AB"/>
                </a:solidFill>
                <a:latin typeface="Canva Sans Bold"/>
                <a:ea typeface="Canva Sans Bold"/>
                <a:cs typeface="Canva Sans Bold"/>
                <a:sym typeface="Canva Sans Bold"/>
              </a:rPr>
              <a:t>NOUS VOUS REMERCIONS</a:t>
            </a:r>
          </a:p>
          <a:p>
            <a:pPr algn="ctr">
              <a:lnSpc>
                <a:spcPts val="7839"/>
              </a:lnSpc>
            </a:pPr>
            <a:r>
              <a:rPr lang="en-US" sz="3199" b="1">
                <a:solidFill>
                  <a:srgbClr val="32B0AB"/>
                </a:solidFill>
                <a:latin typeface="Canva Sans Bold"/>
                <a:ea typeface="Canva Sans Bold"/>
                <a:cs typeface="Canva Sans Bold"/>
                <a:sym typeface="Canva Sans Bold"/>
              </a:rPr>
              <a:t>DE VOTRE PRESENCE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32135" y="8816059"/>
            <a:ext cx="1927165" cy="884482"/>
          </a:xfrm>
          <a:custGeom>
            <a:avLst/>
            <a:gdLst/>
            <a:ahLst/>
            <a:cxnLst/>
            <a:rect l="l" t="t" r="r" b="b"/>
            <a:pathLst>
              <a:path w="1927165" h="884482">
                <a:moveTo>
                  <a:pt x="0" y="0"/>
                </a:moveTo>
                <a:lnTo>
                  <a:pt x="1927165" y="0"/>
                </a:lnTo>
                <a:lnTo>
                  <a:pt x="1927165" y="884482"/>
                </a:lnTo>
                <a:lnTo>
                  <a:pt x="0" y="884482"/>
                </a:lnTo>
                <a:lnTo>
                  <a:pt x="0" y="0"/>
                </a:lnTo>
                <a:close/>
              </a:path>
            </a:pathLst>
          </a:custGeom>
          <a:blipFill>
            <a:blip r:embed="rId2"/>
            <a:stretch>
              <a:fillRect/>
            </a:stretch>
          </a:blipFill>
        </p:spPr>
        <p:txBody>
          <a:bodyPr/>
          <a:lstStyle/>
          <a:p>
            <a:endParaRPr lang="fr-FR"/>
          </a:p>
        </p:txBody>
      </p:sp>
      <p:grpSp>
        <p:nvGrpSpPr>
          <p:cNvPr id="3" name="Group 3"/>
          <p:cNvGrpSpPr/>
          <p:nvPr/>
        </p:nvGrpSpPr>
        <p:grpSpPr>
          <a:xfrm>
            <a:off x="14330817" y="541775"/>
            <a:ext cx="5129925" cy="2019385"/>
            <a:chOff x="0" y="0"/>
            <a:chExt cx="6839901" cy="2692514"/>
          </a:xfrm>
        </p:grpSpPr>
        <p:sp>
          <p:nvSpPr>
            <p:cNvPr id="4" name="Freeform 4"/>
            <p:cNvSpPr/>
            <p:nvPr/>
          </p:nvSpPr>
          <p:spPr>
            <a:xfrm>
              <a:off x="0" y="0"/>
              <a:ext cx="4926615" cy="2692514"/>
            </a:xfrm>
            <a:custGeom>
              <a:avLst/>
              <a:gdLst/>
              <a:ahLst/>
              <a:cxnLst/>
              <a:rect l="l" t="t" r="r" b="b"/>
              <a:pathLst>
                <a:path w="4926615" h="2692514">
                  <a:moveTo>
                    <a:pt x="0" y="0"/>
                  </a:moveTo>
                  <a:lnTo>
                    <a:pt x="4926615" y="0"/>
                  </a:lnTo>
                  <a:lnTo>
                    <a:pt x="4926615" y="2692514"/>
                  </a:lnTo>
                  <a:lnTo>
                    <a:pt x="0" y="2692514"/>
                  </a:lnTo>
                  <a:lnTo>
                    <a:pt x="0" y="0"/>
                  </a:lnTo>
                  <a:close/>
                </a:path>
              </a:pathLst>
            </a:custGeom>
            <a:blipFill>
              <a:blip r:embed="rId3"/>
              <a:stretch>
                <a:fillRect/>
              </a:stretch>
            </a:blipFill>
          </p:spPr>
          <p:txBody>
            <a:bodyPr/>
            <a:lstStyle/>
            <a:p>
              <a:endParaRPr lang="fr-FR"/>
            </a:p>
          </p:txBody>
        </p:sp>
        <p:grpSp>
          <p:nvGrpSpPr>
            <p:cNvPr id="5" name="Group 5"/>
            <p:cNvGrpSpPr/>
            <p:nvPr/>
          </p:nvGrpSpPr>
          <p:grpSpPr>
            <a:xfrm>
              <a:off x="1499781" y="2123002"/>
              <a:ext cx="5340120" cy="569512"/>
              <a:chOff x="0" y="0"/>
              <a:chExt cx="1054838" cy="112496"/>
            </a:xfrm>
          </p:grpSpPr>
          <p:sp>
            <p:nvSpPr>
              <p:cNvPr id="6" name="Freeform 6"/>
              <p:cNvSpPr/>
              <p:nvPr/>
            </p:nvSpPr>
            <p:spPr>
              <a:xfrm>
                <a:off x="0" y="0"/>
                <a:ext cx="1054838" cy="112496"/>
              </a:xfrm>
              <a:custGeom>
                <a:avLst/>
                <a:gdLst/>
                <a:ahLst/>
                <a:cxnLst/>
                <a:rect l="l" t="t" r="r" b="b"/>
                <a:pathLst>
                  <a:path w="1054838" h="112496">
                    <a:moveTo>
                      <a:pt x="851638" y="0"/>
                    </a:moveTo>
                    <a:cubicBezTo>
                      <a:pt x="963863" y="0"/>
                      <a:pt x="1054838" y="25183"/>
                      <a:pt x="1054838" y="56248"/>
                    </a:cubicBezTo>
                    <a:cubicBezTo>
                      <a:pt x="1054838" y="87313"/>
                      <a:pt x="963863" y="112496"/>
                      <a:pt x="851638" y="112496"/>
                    </a:cubicBezTo>
                    <a:lnTo>
                      <a:pt x="203200" y="112496"/>
                    </a:lnTo>
                    <a:cubicBezTo>
                      <a:pt x="90976" y="112496"/>
                      <a:pt x="0" y="87313"/>
                      <a:pt x="0" y="56248"/>
                    </a:cubicBezTo>
                    <a:cubicBezTo>
                      <a:pt x="0" y="25183"/>
                      <a:pt x="90976" y="0"/>
                      <a:pt x="203200" y="0"/>
                    </a:cubicBezTo>
                    <a:close/>
                  </a:path>
                </a:pathLst>
              </a:custGeom>
              <a:solidFill>
                <a:srgbClr val="FFFFFF"/>
              </a:solidFill>
            </p:spPr>
            <p:txBody>
              <a:bodyPr/>
              <a:lstStyle/>
              <a:p>
                <a:endParaRPr lang="fr-FR"/>
              </a:p>
            </p:txBody>
          </p:sp>
          <p:sp>
            <p:nvSpPr>
              <p:cNvPr id="7" name="TextBox 7"/>
              <p:cNvSpPr txBox="1"/>
              <p:nvPr/>
            </p:nvSpPr>
            <p:spPr>
              <a:xfrm>
                <a:off x="0" y="-57150"/>
                <a:ext cx="1054838" cy="169646"/>
              </a:xfrm>
              <a:prstGeom prst="rect">
                <a:avLst/>
              </a:prstGeom>
            </p:spPr>
            <p:txBody>
              <a:bodyPr lIns="50800" tIns="50800" rIns="50800" bIns="50800" rtlCol="0" anchor="ctr"/>
              <a:lstStyle/>
              <a:p>
                <a:pPr algn="ctr">
                  <a:lnSpc>
                    <a:spcPts val="3543"/>
                  </a:lnSpc>
                </a:pPr>
                <a:endParaRPr/>
              </a:p>
            </p:txBody>
          </p:sp>
        </p:grpSp>
      </p:grpSp>
      <p:grpSp>
        <p:nvGrpSpPr>
          <p:cNvPr id="8" name="Group 8"/>
          <p:cNvGrpSpPr/>
          <p:nvPr/>
        </p:nvGrpSpPr>
        <p:grpSpPr>
          <a:xfrm>
            <a:off x="593653" y="464284"/>
            <a:ext cx="2085058" cy="2085058"/>
            <a:chOff x="0" y="0"/>
            <a:chExt cx="549151" cy="549151"/>
          </a:xfrm>
        </p:grpSpPr>
        <p:sp>
          <p:nvSpPr>
            <p:cNvPr id="9" name="Freeform 9"/>
            <p:cNvSpPr/>
            <p:nvPr/>
          </p:nvSpPr>
          <p:spPr>
            <a:xfrm>
              <a:off x="0" y="0"/>
              <a:ext cx="549151" cy="549151"/>
            </a:xfrm>
            <a:custGeom>
              <a:avLst/>
              <a:gdLst/>
              <a:ahLst/>
              <a:cxnLst/>
              <a:rect l="l" t="t" r="r" b="b"/>
              <a:pathLst>
                <a:path w="549151" h="549151">
                  <a:moveTo>
                    <a:pt x="0" y="0"/>
                  </a:moveTo>
                  <a:lnTo>
                    <a:pt x="549151" y="0"/>
                  </a:lnTo>
                  <a:lnTo>
                    <a:pt x="549151" y="549151"/>
                  </a:lnTo>
                  <a:lnTo>
                    <a:pt x="0" y="549151"/>
                  </a:lnTo>
                  <a:close/>
                </a:path>
              </a:pathLst>
            </a:custGeom>
            <a:solidFill>
              <a:srgbClr val="32B0AB"/>
            </a:solidFill>
          </p:spPr>
          <p:txBody>
            <a:bodyPr/>
            <a:lstStyle/>
            <a:p>
              <a:endParaRPr lang="fr-FR"/>
            </a:p>
          </p:txBody>
        </p:sp>
        <p:sp>
          <p:nvSpPr>
            <p:cNvPr id="10" name="TextBox 10"/>
            <p:cNvSpPr txBox="1"/>
            <p:nvPr/>
          </p:nvSpPr>
          <p:spPr>
            <a:xfrm>
              <a:off x="0" y="-28575"/>
              <a:ext cx="549151" cy="577726"/>
            </a:xfrm>
            <a:prstGeom prst="rect">
              <a:avLst/>
            </a:prstGeom>
          </p:spPr>
          <p:txBody>
            <a:bodyPr lIns="50800" tIns="50800" rIns="50800" bIns="50800" rtlCol="0" anchor="ctr"/>
            <a:lstStyle/>
            <a:p>
              <a:pPr algn="ctr">
                <a:lnSpc>
                  <a:spcPts val="2003"/>
                </a:lnSpc>
              </a:pPr>
              <a:r>
                <a:rPr lang="en-US" sz="1430" b="1">
                  <a:solidFill>
                    <a:srgbClr val="FFFFFF"/>
                  </a:solidFill>
                  <a:latin typeface="Canva Sans Bold"/>
                  <a:ea typeface="Canva Sans Bold"/>
                  <a:cs typeface="Canva Sans Bold"/>
                  <a:sym typeface="Canva Sans Bold"/>
                </a:rPr>
                <a:t>Logo</a:t>
              </a:r>
            </a:p>
            <a:p>
              <a:pPr algn="ctr">
                <a:lnSpc>
                  <a:spcPts val="2003"/>
                </a:lnSpc>
              </a:pPr>
              <a:r>
                <a:rPr lang="en-US" sz="1430" b="1">
                  <a:solidFill>
                    <a:srgbClr val="FFFFFF"/>
                  </a:solidFill>
                  <a:latin typeface="Canva Sans Bold"/>
                  <a:ea typeface="Canva Sans Bold"/>
                  <a:cs typeface="Canva Sans Bold"/>
                  <a:sym typeface="Canva Sans Bold"/>
                </a:rPr>
                <a:t>de l’établissement</a:t>
              </a:r>
            </a:p>
          </p:txBody>
        </p:sp>
      </p:grpSp>
      <p:sp>
        <p:nvSpPr>
          <p:cNvPr id="11" name="Freeform 11"/>
          <p:cNvSpPr/>
          <p:nvPr/>
        </p:nvSpPr>
        <p:spPr>
          <a:xfrm rot="-281573">
            <a:off x="1118454" y="6060278"/>
            <a:ext cx="5263385" cy="2409743"/>
          </a:xfrm>
          <a:custGeom>
            <a:avLst/>
            <a:gdLst/>
            <a:ahLst/>
            <a:cxnLst/>
            <a:rect l="l" t="t" r="r" b="b"/>
            <a:pathLst>
              <a:path w="5263385" h="2409743">
                <a:moveTo>
                  <a:pt x="0" y="0"/>
                </a:moveTo>
                <a:lnTo>
                  <a:pt x="5263385" y="0"/>
                </a:lnTo>
                <a:lnTo>
                  <a:pt x="5263385" y="2409743"/>
                </a:lnTo>
                <a:lnTo>
                  <a:pt x="0" y="2409743"/>
                </a:lnTo>
                <a:lnTo>
                  <a:pt x="0" y="0"/>
                </a:lnTo>
                <a:close/>
              </a:path>
            </a:pathLst>
          </a:custGeom>
          <a:blipFill>
            <a:blip r:embed="rId4"/>
            <a:stretch>
              <a:fillRect/>
            </a:stretch>
          </a:blipFill>
        </p:spPr>
        <p:txBody>
          <a:bodyPr/>
          <a:lstStyle/>
          <a:p>
            <a:endParaRPr lang="fr-FR"/>
          </a:p>
        </p:txBody>
      </p:sp>
      <p:sp>
        <p:nvSpPr>
          <p:cNvPr id="12" name="Freeform 12"/>
          <p:cNvSpPr/>
          <p:nvPr/>
        </p:nvSpPr>
        <p:spPr>
          <a:xfrm>
            <a:off x="7143697" y="3014909"/>
            <a:ext cx="5031533" cy="3031499"/>
          </a:xfrm>
          <a:custGeom>
            <a:avLst/>
            <a:gdLst/>
            <a:ahLst/>
            <a:cxnLst/>
            <a:rect l="l" t="t" r="r" b="b"/>
            <a:pathLst>
              <a:path w="5031533" h="3031499">
                <a:moveTo>
                  <a:pt x="0" y="0"/>
                </a:moveTo>
                <a:lnTo>
                  <a:pt x="5031533" y="0"/>
                </a:lnTo>
                <a:lnTo>
                  <a:pt x="5031533" y="3031499"/>
                </a:lnTo>
                <a:lnTo>
                  <a:pt x="0" y="3031499"/>
                </a:lnTo>
                <a:lnTo>
                  <a:pt x="0" y="0"/>
                </a:lnTo>
                <a:close/>
              </a:path>
            </a:pathLst>
          </a:custGeom>
          <a:blipFill>
            <a:blip r:embed="rId5"/>
            <a:stretch>
              <a:fillRect/>
            </a:stretch>
          </a:blipFill>
        </p:spPr>
        <p:txBody>
          <a:bodyPr/>
          <a:lstStyle/>
          <a:p>
            <a:endParaRPr lang="fr-FR"/>
          </a:p>
        </p:txBody>
      </p:sp>
      <p:sp>
        <p:nvSpPr>
          <p:cNvPr id="13" name="Freeform 13"/>
          <p:cNvSpPr/>
          <p:nvPr/>
        </p:nvSpPr>
        <p:spPr>
          <a:xfrm rot="369881">
            <a:off x="12295701" y="5835897"/>
            <a:ext cx="5663694" cy="2548662"/>
          </a:xfrm>
          <a:custGeom>
            <a:avLst/>
            <a:gdLst/>
            <a:ahLst/>
            <a:cxnLst/>
            <a:rect l="l" t="t" r="r" b="b"/>
            <a:pathLst>
              <a:path w="5663694" h="2548662">
                <a:moveTo>
                  <a:pt x="0" y="0"/>
                </a:moveTo>
                <a:lnTo>
                  <a:pt x="5663694" y="0"/>
                </a:lnTo>
                <a:lnTo>
                  <a:pt x="5663694" y="2548662"/>
                </a:lnTo>
                <a:lnTo>
                  <a:pt x="0" y="2548662"/>
                </a:lnTo>
                <a:lnTo>
                  <a:pt x="0" y="0"/>
                </a:lnTo>
                <a:close/>
              </a:path>
            </a:pathLst>
          </a:custGeom>
          <a:blipFill>
            <a:blip r:embed="rId6"/>
            <a:stretch>
              <a:fillRect/>
            </a:stretch>
          </a:blipFill>
        </p:spPr>
        <p:txBody>
          <a:bodyPr/>
          <a:lstStyle/>
          <a:p>
            <a:endParaRPr lang="fr-FR"/>
          </a:p>
        </p:txBody>
      </p:sp>
      <p:sp>
        <p:nvSpPr>
          <p:cNvPr id="14" name="TextBox 14"/>
          <p:cNvSpPr txBox="1"/>
          <p:nvPr/>
        </p:nvSpPr>
        <p:spPr>
          <a:xfrm>
            <a:off x="2787277" y="169009"/>
            <a:ext cx="12954909" cy="2545842"/>
          </a:xfrm>
          <a:prstGeom prst="rect">
            <a:avLst/>
          </a:prstGeom>
        </p:spPr>
        <p:txBody>
          <a:bodyPr lIns="0" tIns="0" rIns="0" bIns="0" rtlCol="0" anchor="t">
            <a:spAutoFit/>
          </a:bodyPr>
          <a:lstStyle/>
          <a:p>
            <a:pPr algn="l">
              <a:lnSpc>
                <a:spcPts val="7308"/>
              </a:lnSpc>
            </a:pPr>
            <a:r>
              <a:rPr lang="en-US" sz="3600" b="1">
                <a:solidFill>
                  <a:srgbClr val="CD0F81"/>
                </a:solidFill>
                <a:latin typeface="IBM Plex Sans Bold"/>
                <a:ea typeface="IBM Plex Sans Bold"/>
                <a:cs typeface="IBM Plex Sans Bold"/>
                <a:sym typeface="IBM Plex Sans Bold"/>
              </a:rPr>
              <a:t>VOUS POUVEZ ENRICHIR VOTRE ASSEMBLÉE GÉNÉRALE </a:t>
            </a:r>
          </a:p>
          <a:p>
            <a:pPr algn="l">
              <a:lnSpc>
                <a:spcPts val="7308"/>
              </a:lnSpc>
            </a:pPr>
            <a:r>
              <a:rPr lang="en-US" sz="3600" b="1">
                <a:solidFill>
                  <a:srgbClr val="CD0F81"/>
                </a:solidFill>
                <a:latin typeface="IBM Plex Sans Bold"/>
                <a:ea typeface="IBM Plex Sans Bold"/>
                <a:cs typeface="IBM Plex Sans Bold"/>
                <a:sym typeface="IBM Plex Sans Bold"/>
              </a:rPr>
              <a:t>AVEC UNE PROPOSITION DE VOTRE CHOIX</a:t>
            </a:r>
          </a:p>
          <a:p>
            <a:pPr algn="l">
              <a:lnSpc>
                <a:spcPts val="5040"/>
              </a:lnSpc>
              <a:spcBef>
                <a:spcPct val="0"/>
              </a:spcBef>
            </a:pPr>
            <a:endParaRPr lang="en-US" sz="3600" b="1">
              <a:solidFill>
                <a:srgbClr val="CD0F81"/>
              </a:solidFill>
              <a:latin typeface="IBM Plex Sans Bold"/>
              <a:ea typeface="IBM Plex Sans Bold"/>
              <a:cs typeface="IBM Plex Sans Bold"/>
              <a:sym typeface="IBM Plex Sans Bold"/>
            </a:endParaRPr>
          </a:p>
        </p:txBody>
      </p:sp>
      <p:sp>
        <p:nvSpPr>
          <p:cNvPr id="15" name="TextBox 15"/>
          <p:cNvSpPr txBox="1"/>
          <p:nvPr/>
        </p:nvSpPr>
        <p:spPr>
          <a:xfrm rot="-281573">
            <a:off x="908072" y="3601822"/>
            <a:ext cx="5306659" cy="2231245"/>
          </a:xfrm>
          <a:prstGeom prst="rect">
            <a:avLst/>
          </a:prstGeom>
        </p:spPr>
        <p:txBody>
          <a:bodyPr lIns="0" tIns="0" rIns="0" bIns="0" rtlCol="0" anchor="t">
            <a:spAutoFit/>
          </a:bodyPr>
          <a:lstStyle/>
          <a:p>
            <a:pPr algn="ctr">
              <a:lnSpc>
                <a:spcPts val="3543"/>
              </a:lnSpc>
              <a:spcBef>
                <a:spcPct val="0"/>
              </a:spcBef>
            </a:pPr>
            <a:r>
              <a:rPr lang="en-US" sz="2530">
                <a:solidFill>
                  <a:srgbClr val="32B0AB"/>
                </a:solidFill>
                <a:latin typeface="IBM Plex Sans"/>
                <a:ea typeface="IBM Plex Sans"/>
                <a:cs typeface="IBM Plex Sans"/>
                <a:sym typeface="IBM Plex Sans"/>
              </a:rPr>
              <a:t>EXPOSITION </a:t>
            </a:r>
          </a:p>
          <a:p>
            <a:pPr algn="ctr">
              <a:lnSpc>
                <a:spcPts val="3543"/>
              </a:lnSpc>
              <a:spcBef>
                <a:spcPct val="0"/>
              </a:spcBef>
            </a:pPr>
            <a:r>
              <a:rPr lang="en-US" sz="2530">
                <a:solidFill>
                  <a:srgbClr val="32B0AB"/>
                </a:solidFill>
                <a:latin typeface="IBM Plex Sans"/>
                <a:ea typeface="IBM Plex Sans"/>
                <a:cs typeface="IBM Plex Sans"/>
                <a:sym typeface="IBM Plex Sans"/>
              </a:rPr>
              <a:t>« C’EST PAS JUSTE UN HANDICAP » </a:t>
            </a:r>
          </a:p>
          <a:p>
            <a:pPr algn="ctr">
              <a:lnSpc>
                <a:spcPts val="3543"/>
              </a:lnSpc>
              <a:spcBef>
                <a:spcPct val="0"/>
              </a:spcBef>
            </a:pPr>
            <a:r>
              <a:rPr lang="en-US" sz="2530">
                <a:solidFill>
                  <a:srgbClr val="32B0AB"/>
                </a:solidFill>
                <a:latin typeface="IBM Plex Sans"/>
                <a:ea typeface="IBM Plex Sans"/>
                <a:cs typeface="IBM Plex Sans"/>
                <a:sym typeface="IBM Plex Sans"/>
              </a:rPr>
              <a:t>POUR L’ACCUEIL DES ENFANTS</a:t>
            </a:r>
          </a:p>
          <a:p>
            <a:pPr algn="ctr">
              <a:lnSpc>
                <a:spcPts val="3543"/>
              </a:lnSpc>
              <a:spcBef>
                <a:spcPct val="0"/>
              </a:spcBef>
            </a:pPr>
            <a:r>
              <a:rPr lang="en-US" sz="2530">
                <a:solidFill>
                  <a:srgbClr val="32B0AB"/>
                </a:solidFill>
                <a:latin typeface="IBM Plex Sans"/>
                <a:ea typeface="IBM Plex Sans"/>
                <a:cs typeface="IBM Plex Sans"/>
                <a:sym typeface="IBM Plex Sans"/>
              </a:rPr>
              <a:t> EN SITUATION DE HANDICAP</a:t>
            </a:r>
          </a:p>
          <a:p>
            <a:pPr algn="ctr">
              <a:lnSpc>
                <a:spcPts val="3543"/>
              </a:lnSpc>
              <a:spcBef>
                <a:spcPct val="0"/>
              </a:spcBef>
            </a:pPr>
            <a:r>
              <a:rPr lang="en-US" sz="2530">
                <a:solidFill>
                  <a:srgbClr val="32B0AB"/>
                </a:solidFill>
                <a:latin typeface="IBM Plex Sans"/>
                <a:ea typeface="IBM Plex Sans"/>
                <a:cs typeface="IBM Plex Sans"/>
                <a:sym typeface="IBM Plex Sans"/>
              </a:rPr>
              <a:t> À L’ÉCOLE</a:t>
            </a:r>
          </a:p>
        </p:txBody>
      </p:sp>
      <p:sp>
        <p:nvSpPr>
          <p:cNvPr id="16" name="TextBox 16"/>
          <p:cNvSpPr txBox="1"/>
          <p:nvPr/>
        </p:nvSpPr>
        <p:spPr>
          <a:xfrm>
            <a:off x="673694" y="2516266"/>
            <a:ext cx="10001989" cy="440545"/>
          </a:xfrm>
          <a:prstGeom prst="rect">
            <a:avLst/>
          </a:prstGeom>
        </p:spPr>
        <p:txBody>
          <a:bodyPr lIns="0" tIns="0" rIns="0" bIns="0" rtlCol="0" anchor="t">
            <a:spAutoFit/>
          </a:bodyPr>
          <a:lstStyle/>
          <a:p>
            <a:pPr algn="l">
              <a:lnSpc>
                <a:spcPts val="3543"/>
              </a:lnSpc>
              <a:spcBef>
                <a:spcPct val="0"/>
              </a:spcBef>
            </a:pPr>
            <a:r>
              <a:rPr lang="en-US" sz="2530">
                <a:solidFill>
                  <a:srgbClr val="32B0AB"/>
                </a:solidFill>
                <a:latin typeface="IBM Plex Sans"/>
                <a:ea typeface="IBM Plex Sans"/>
                <a:cs typeface="IBM Plex Sans"/>
                <a:sym typeface="IBM Plex Sans"/>
              </a:rPr>
              <a:t>Voici quelques exemples pour enrichir votre AG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996697" y="5864710"/>
            <a:ext cx="5291303" cy="4422290"/>
            <a:chOff x="0" y="0"/>
            <a:chExt cx="1393594" cy="1164718"/>
          </a:xfrm>
        </p:grpSpPr>
        <p:sp>
          <p:nvSpPr>
            <p:cNvPr id="3" name="Freeform 3"/>
            <p:cNvSpPr/>
            <p:nvPr/>
          </p:nvSpPr>
          <p:spPr>
            <a:xfrm>
              <a:off x="0" y="0"/>
              <a:ext cx="1393594" cy="1164718"/>
            </a:xfrm>
            <a:custGeom>
              <a:avLst/>
              <a:gdLst/>
              <a:ahLst/>
              <a:cxnLst/>
              <a:rect l="l" t="t" r="r" b="b"/>
              <a:pathLst>
                <a:path w="1393594" h="1164718">
                  <a:moveTo>
                    <a:pt x="0" y="0"/>
                  </a:moveTo>
                  <a:lnTo>
                    <a:pt x="1393594" y="0"/>
                  </a:lnTo>
                  <a:lnTo>
                    <a:pt x="1393594" y="1164718"/>
                  </a:lnTo>
                  <a:lnTo>
                    <a:pt x="0" y="1164718"/>
                  </a:lnTo>
                  <a:close/>
                </a:path>
              </a:pathLst>
            </a:custGeom>
            <a:solidFill>
              <a:srgbClr val="1FB4AE"/>
            </a:solidFill>
          </p:spPr>
          <p:txBody>
            <a:bodyPr/>
            <a:lstStyle/>
            <a:p>
              <a:endParaRPr lang="fr-FR"/>
            </a:p>
          </p:txBody>
        </p:sp>
        <p:sp>
          <p:nvSpPr>
            <p:cNvPr id="4" name="TextBox 4"/>
            <p:cNvSpPr txBox="1"/>
            <p:nvPr/>
          </p:nvSpPr>
          <p:spPr>
            <a:xfrm>
              <a:off x="0" y="-38100"/>
              <a:ext cx="1393594" cy="1202818"/>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3572948" y="6045687"/>
            <a:ext cx="4340925" cy="3867370"/>
          </a:xfrm>
          <a:custGeom>
            <a:avLst/>
            <a:gdLst/>
            <a:ahLst/>
            <a:cxnLst/>
            <a:rect l="l" t="t" r="r" b="b"/>
            <a:pathLst>
              <a:path w="4340925" h="3867370">
                <a:moveTo>
                  <a:pt x="0" y="0"/>
                </a:moveTo>
                <a:lnTo>
                  <a:pt x="4340926" y="0"/>
                </a:lnTo>
                <a:lnTo>
                  <a:pt x="4340926" y="3867370"/>
                </a:lnTo>
                <a:lnTo>
                  <a:pt x="0" y="38673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6" name="Group 6"/>
          <p:cNvGrpSpPr/>
          <p:nvPr/>
        </p:nvGrpSpPr>
        <p:grpSpPr>
          <a:xfrm>
            <a:off x="15042231" y="260904"/>
            <a:ext cx="5129925" cy="2019385"/>
            <a:chOff x="0" y="0"/>
            <a:chExt cx="6839901" cy="2692514"/>
          </a:xfrm>
        </p:grpSpPr>
        <p:sp>
          <p:nvSpPr>
            <p:cNvPr id="7" name="Freeform 7"/>
            <p:cNvSpPr/>
            <p:nvPr/>
          </p:nvSpPr>
          <p:spPr>
            <a:xfrm>
              <a:off x="0" y="0"/>
              <a:ext cx="4926615" cy="2692514"/>
            </a:xfrm>
            <a:custGeom>
              <a:avLst/>
              <a:gdLst/>
              <a:ahLst/>
              <a:cxnLst/>
              <a:rect l="l" t="t" r="r" b="b"/>
              <a:pathLst>
                <a:path w="4926615" h="2692514">
                  <a:moveTo>
                    <a:pt x="0" y="0"/>
                  </a:moveTo>
                  <a:lnTo>
                    <a:pt x="4926615" y="0"/>
                  </a:lnTo>
                  <a:lnTo>
                    <a:pt x="4926615" y="2692514"/>
                  </a:lnTo>
                  <a:lnTo>
                    <a:pt x="0" y="2692514"/>
                  </a:lnTo>
                  <a:lnTo>
                    <a:pt x="0" y="0"/>
                  </a:lnTo>
                  <a:close/>
                </a:path>
              </a:pathLst>
            </a:custGeom>
            <a:blipFill>
              <a:blip r:embed="rId3"/>
              <a:stretch>
                <a:fillRect/>
              </a:stretch>
            </a:blipFill>
          </p:spPr>
          <p:txBody>
            <a:bodyPr/>
            <a:lstStyle/>
            <a:p>
              <a:endParaRPr lang="fr-FR"/>
            </a:p>
          </p:txBody>
        </p:sp>
        <p:grpSp>
          <p:nvGrpSpPr>
            <p:cNvPr id="8" name="Group 8"/>
            <p:cNvGrpSpPr/>
            <p:nvPr/>
          </p:nvGrpSpPr>
          <p:grpSpPr>
            <a:xfrm>
              <a:off x="1499781" y="2123002"/>
              <a:ext cx="5340120" cy="569512"/>
              <a:chOff x="0" y="0"/>
              <a:chExt cx="1054838" cy="112496"/>
            </a:xfrm>
          </p:grpSpPr>
          <p:sp>
            <p:nvSpPr>
              <p:cNvPr id="9" name="Freeform 9"/>
              <p:cNvSpPr/>
              <p:nvPr/>
            </p:nvSpPr>
            <p:spPr>
              <a:xfrm>
                <a:off x="0" y="0"/>
                <a:ext cx="1054838" cy="112496"/>
              </a:xfrm>
              <a:custGeom>
                <a:avLst/>
                <a:gdLst/>
                <a:ahLst/>
                <a:cxnLst/>
                <a:rect l="l" t="t" r="r" b="b"/>
                <a:pathLst>
                  <a:path w="1054838" h="112496">
                    <a:moveTo>
                      <a:pt x="851638" y="0"/>
                    </a:moveTo>
                    <a:cubicBezTo>
                      <a:pt x="963863" y="0"/>
                      <a:pt x="1054838" y="25183"/>
                      <a:pt x="1054838" y="56248"/>
                    </a:cubicBezTo>
                    <a:cubicBezTo>
                      <a:pt x="1054838" y="87313"/>
                      <a:pt x="963863" y="112496"/>
                      <a:pt x="851638" y="112496"/>
                    </a:cubicBezTo>
                    <a:lnTo>
                      <a:pt x="203200" y="112496"/>
                    </a:lnTo>
                    <a:cubicBezTo>
                      <a:pt x="90976" y="112496"/>
                      <a:pt x="0" y="87313"/>
                      <a:pt x="0" y="56248"/>
                    </a:cubicBezTo>
                    <a:cubicBezTo>
                      <a:pt x="0" y="25183"/>
                      <a:pt x="90976" y="0"/>
                      <a:pt x="203200" y="0"/>
                    </a:cubicBezTo>
                    <a:close/>
                  </a:path>
                </a:pathLst>
              </a:custGeom>
              <a:solidFill>
                <a:srgbClr val="FFFFFF"/>
              </a:solidFill>
            </p:spPr>
            <p:txBody>
              <a:bodyPr/>
              <a:lstStyle/>
              <a:p>
                <a:endParaRPr lang="fr-FR"/>
              </a:p>
            </p:txBody>
          </p:sp>
          <p:sp>
            <p:nvSpPr>
              <p:cNvPr id="10" name="TextBox 10"/>
              <p:cNvSpPr txBox="1"/>
              <p:nvPr/>
            </p:nvSpPr>
            <p:spPr>
              <a:xfrm>
                <a:off x="0" y="-57150"/>
                <a:ext cx="1054838" cy="169646"/>
              </a:xfrm>
              <a:prstGeom prst="rect">
                <a:avLst/>
              </a:prstGeom>
            </p:spPr>
            <p:txBody>
              <a:bodyPr lIns="50800" tIns="50800" rIns="50800" bIns="50800" rtlCol="0" anchor="ctr"/>
              <a:lstStyle/>
              <a:p>
                <a:pPr algn="ctr">
                  <a:lnSpc>
                    <a:spcPts val="3543"/>
                  </a:lnSpc>
                </a:pPr>
                <a:endParaRPr/>
              </a:p>
            </p:txBody>
          </p:sp>
        </p:grpSp>
      </p:grpSp>
      <p:grpSp>
        <p:nvGrpSpPr>
          <p:cNvPr id="11" name="Group 11"/>
          <p:cNvGrpSpPr/>
          <p:nvPr/>
        </p:nvGrpSpPr>
        <p:grpSpPr>
          <a:xfrm>
            <a:off x="593653" y="464284"/>
            <a:ext cx="2085058" cy="2085058"/>
            <a:chOff x="0" y="0"/>
            <a:chExt cx="549151" cy="549151"/>
          </a:xfrm>
        </p:grpSpPr>
        <p:sp>
          <p:nvSpPr>
            <p:cNvPr id="12" name="Freeform 12"/>
            <p:cNvSpPr/>
            <p:nvPr/>
          </p:nvSpPr>
          <p:spPr>
            <a:xfrm>
              <a:off x="0" y="0"/>
              <a:ext cx="549151" cy="549151"/>
            </a:xfrm>
            <a:custGeom>
              <a:avLst/>
              <a:gdLst/>
              <a:ahLst/>
              <a:cxnLst/>
              <a:rect l="l" t="t" r="r" b="b"/>
              <a:pathLst>
                <a:path w="549151" h="549151">
                  <a:moveTo>
                    <a:pt x="0" y="0"/>
                  </a:moveTo>
                  <a:lnTo>
                    <a:pt x="549151" y="0"/>
                  </a:lnTo>
                  <a:lnTo>
                    <a:pt x="549151" y="549151"/>
                  </a:lnTo>
                  <a:lnTo>
                    <a:pt x="0" y="549151"/>
                  </a:lnTo>
                  <a:close/>
                </a:path>
              </a:pathLst>
            </a:custGeom>
            <a:solidFill>
              <a:srgbClr val="32B0AB"/>
            </a:solidFill>
          </p:spPr>
          <p:txBody>
            <a:bodyPr/>
            <a:lstStyle/>
            <a:p>
              <a:endParaRPr lang="fr-FR"/>
            </a:p>
          </p:txBody>
        </p:sp>
        <p:sp>
          <p:nvSpPr>
            <p:cNvPr id="13" name="TextBox 13"/>
            <p:cNvSpPr txBox="1"/>
            <p:nvPr/>
          </p:nvSpPr>
          <p:spPr>
            <a:xfrm>
              <a:off x="0" y="-28575"/>
              <a:ext cx="549151" cy="577726"/>
            </a:xfrm>
            <a:prstGeom prst="rect">
              <a:avLst/>
            </a:prstGeom>
          </p:spPr>
          <p:txBody>
            <a:bodyPr lIns="50800" tIns="50800" rIns="50800" bIns="50800" rtlCol="0" anchor="ctr"/>
            <a:lstStyle/>
            <a:p>
              <a:pPr algn="ctr">
                <a:lnSpc>
                  <a:spcPts val="2003"/>
                </a:lnSpc>
              </a:pPr>
              <a:r>
                <a:rPr lang="en-US" sz="1430" b="1">
                  <a:solidFill>
                    <a:srgbClr val="FFFFFF"/>
                  </a:solidFill>
                  <a:latin typeface="Canva Sans Bold"/>
                  <a:ea typeface="Canva Sans Bold"/>
                  <a:cs typeface="Canva Sans Bold"/>
                  <a:sym typeface="Canva Sans Bold"/>
                </a:rPr>
                <a:t>Logo</a:t>
              </a:r>
            </a:p>
            <a:p>
              <a:pPr algn="ctr">
                <a:lnSpc>
                  <a:spcPts val="2003"/>
                </a:lnSpc>
              </a:pPr>
              <a:r>
                <a:rPr lang="en-US" sz="1430" b="1">
                  <a:solidFill>
                    <a:srgbClr val="FFFFFF"/>
                  </a:solidFill>
                  <a:latin typeface="Canva Sans Bold"/>
                  <a:ea typeface="Canva Sans Bold"/>
                  <a:cs typeface="Canva Sans Bold"/>
                  <a:sym typeface="Canva Sans Bold"/>
                </a:rPr>
                <a:t>de l’établissement</a:t>
              </a:r>
            </a:p>
          </p:txBody>
        </p:sp>
      </p:grpSp>
      <p:sp>
        <p:nvSpPr>
          <p:cNvPr id="14" name="Freeform 14"/>
          <p:cNvSpPr/>
          <p:nvPr/>
        </p:nvSpPr>
        <p:spPr>
          <a:xfrm>
            <a:off x="1648650" y="4111971"/>
            <a:ext cx="1302454" cy="2617740"/>
          </a:xfrm>
          <a:custGeom>
            <a:avLst/>
            <a:gdLst/>
            <a:ahLst/>
            <a:cxnLst/>
            <a:rect l="l" t="t" r="r" b="b"/>
            <a:pathLst>
              <a:path w="1302454" h="2617740">
                <a:moveTo>
                  <a:pt x="0" y="0"/>
                </a:moveTo>
                <a:lnTo>
                  <a:pt x="1302454" y="0"/>
                </a:lnTo>
                <a:lnTo>
                  <a:pt x="1302454" y="2617740"/>
                </a:lnTo>
                <a:lnTo>
                  <a:pt x="0" y="2617740"/>
                </a:lnTo>
                <a:lnTo>
                  <a:pt x="0" y="0"/>
                </a:lnTo>
                <a:close/>
              </a:path>
            </a:pathLst>
          </a:custGeom>
          <a:blipFill>
            <a:blip r:embed="rId4"/>
            <a:stretch>
              <a:fillRect/>
            </a:stretch>
          </a:blipFill>
        </p:spPr>
        <p:txBody>
          <a:bodyPr/>
          <a:lstStyle/>
          <a:p>
            <a:endParaRPr lang="fr-FR"/>
          </a:p>
        </p:txBody>
      </p:sp>
      <p:sp>
        <p:nvSpPr>
          <p:cNvPr id="15" name="Freeform 15"/>
          <p:cNvSpPr/>
          <p:nvPr/>
        </p:nvSpPr>
        <p:spPr>
          <a:xfrm>
            <a:off x="1711999" y="4168819"/>
            <a:ext cx="1175757" cy="2504045"/>
          </a:xfrm>
          <a:custGeom>
            <a:avLst/>
            <a:gdLst/>
            <a:ahLst/>
            <a:cxnLst/>
            <a:rect l="l" t="t" r="r" b="b"/>
            <a:pathLst>
              <a:path w="1175757" h="2504045">
                <a:moveTo>
                  <a:pt x="0" y="0"/>
                </a:moveTo>
                <a:lnTo>
                  <a:pt x="1175757" y="0"/>
                </a:lnTo>
                <a:lnTo>
                  <a:pt x="1175757" y="2504045"/>
                </a:lnTo>
                <a:lnTo>
                  <a:pt x="0" y="2504045"/>
                </a:lnTo>
                <a:lnTo>
                  <a:pt x="0" y="0"/>
                </a:lnTo>
                <a:close/>
              </a:path>
            </a:pathLst>
          </a:custGeom>
          <a:blipFill>
            <a:blip r:embed="rId5"/>
            <a:stretch>
              <a:fillRect/>
            </a:stretch>
          </a:blipFill>
        </p:spPr>
        <p:txBody>
          <a:bodyPr/>
          <a:lstStyle/>
          <a:p>
            <a:endParaRPr lang="fr-FR"/>
          </a:p>
        </p:txBody>
      </p:sp>
      <p:sp>
        <p:nvSpPr>
          <p:cNvPr id="16" name="Freeform 16"/>
          <p:cNvSpPr/>
          <p:nvPr/>
        </p:nvSpPr>
        <p:spPr>
          <a:xfrm>
            <a:off x="4769851" y="3354223"/>
            <a:ext cx="2806438" cy="2510487"/>
          </a:xfrm>
          <a:custGeom>
            <a:avLst/>
            <a:gdLst/>
            <a:ahLst/>
            <a:cxnLst/>
            <a:rect l="l" t="t" r="r" b="b"/>
            <a:pathLst>
              <a:path w="2806438" h="2510487">
                <a:moveTo>
                  <a:pt x="0" y="0"/>
                </a:moveTo>
                <a:lnTo>
                  <a:pt x="2806438" y="0"/>
                </a:lnTo>
                <a:lnTo>
                  <a:pt x="2806438" y="2510487"/>
                </a:lnTo>
                <a:lnTo>
                  <a:pt x="0" y="2510487"/>
                </a:lnTo>
                <a:lnTo>
                  <a:pt x="0" y="0"/>
                </a:lnTo>
                <a:close/>
              </a:path>
            </a:pathLst>
          </a:custGeom>
          <a:blipFill>
            <a:blip r:embed="rId6"/>
            <a:stretch>
              <a:fillRect/>
            </a:stretch>
          </a:blipFill>
        </p:spPr>
        <p:txBody>
          <a:bodyPr/>
          <a:lstStyle/>
          <a:p>
            <a:endParaRPr lang="fr-FR"/>
          </a:p>
        </p:txBody>
      </p:sp>
      <p:sp>
        <p:nvSpPr>
          <p:cNvPr id="17" name="Freeform 17"/>
          <p:cNvSpPr/>
          <p:nvPr/>
        </p:nvSpPr>
        <p:spPr>
          <a:xfrm>
            <a:off x="9567708" y="3506866"/>
            <a:ext cx="2329533" cy="3291191"/>
          </a:xfrm>
          <a:custGeom>
            <a:avLst/>
            <a:gdLst/>
            <a:ahLst/>
            <a:cxnLst/>
            <a:rect l="l" t="t" r="r" b="b"/>
            <a:pathLst>
              <a:path w="2329533" h="3291191">
                <a:moveTo>
                  <a:pt x="0" y="0"/>
                </a:moveTo>
                <a:lnTo>
                  <a:pt x="2329533" y="0"/>
                </a:lnTo>
                <a:lnTo>
                  <a:pt x="2329533" y="3291191"/>
                </a:lnTo>
                <a:lnTo>
                  <a:pt x="0" y="3291191"/>
                </a:lnTo>
                <a:lnTo>
                  <a:pt x="0" y="0"/>
                </a:lnTo>
                <a:close/>
              </a:path>
            </a:pathLst>
          </a:custGeom>
          <a:blipFill>
            <a:blip r:embed="rId7"/>
            <a:stretch>
              <a:fillRect/>
            </a:stretch>
          </a:blipFill>
        </p:spPr>
        <p:txBody>
          <a:bodyPr/>
          <a:lstStyle/>
          <a:p>
            <a:endParaRPr lang="fr-FR"/>
          </a:p>
        </p:txBody>
      </p:sp>
      <p:sp>
        <p:nvSpPr>
          <p:cNvPr id="18" name="Freeform 18"/>
          <p:cNvSpPr/>
          <p:nvPr/>
        </p:nvSpPr>
        <p:spPr>
          <a:xfrm>
            <a:off x="5669320" y="7319794"/>
            <a:ext cx="1007501" cy="1012641"/>
          </a:xfrm>
          <a:custGeom>
            <a:avLst/>
            <a:gdLst/>
            <a:ahLst/>
            <a:cxnLst/>
            <a:rect l="l" t="t" r="r" b="b"/>
            <a:pathLst>
              <a:path w="1007501" h="1012641">
                <a:moveTo>
                  <a:pt x="0" y="0"/>
                </a:moveTo>
                <a:lnTo>
                  <a:pt x="1007501" y="0"/>
                </a:lnTo>
                <a:lnTo>
                  <a:pt x="1007501" y="1012642"/>
                </a:lnTo>
                <a:lnTo>
                  <a:pt x="0" y="1012642"/>
                </a:lnTo>
                <a:lnTo>
                  <a:pt x="0" y="0"/>
                </a:lnTo>
                <a:close/>
              </a:path>
            </a:pathLst>
          </a:custGeom>
          <a:blipFill>
            <a:blip r:embed="rId8"/>
            <a:stretch>
              <a:fillRect/>
            </a:stretch>
          </a:blipFill>
        </p:spPr>
        <p:txBody>
          <a:bodyPr/>
          <a:lstStyle/>
          <a:p>
            <a:endParaRPr lang="fr-FR"/>
          </a:p>
        </p:txBody>
      </p:sp>
      <p:sp>
        <p:nvSpPr>
          <p:cNvPr id="19" name="Freeform 19"/>
          <p:cNvSpPr/>
          <p:nvPr/>
        </p:nvSpPr>
        <p:spPr>
          <a:xfrm>
            <a:off x="4921107" y="3532869"/>
            <a:ext cx="2512532" cy="1392287"/>
          </a:xfrm>
          <a:custGeom>
            <a:avLst/>
            <a:gdLst/>
            <a:ahLst/>
            <a:cxnLst/>
            <a:rect l="l" t="t" r="r" b="b"/>
            <a:pathLst>
              <a:path w="2512532" h="1392287">
                <a:moveTo>
                  <a:pt x="0" y="0"/>
                </a:moveTo>
                <a:lnTo>
                  <a:pt x="2512532" y="0"/>
                </a:lnTo>
                <a:lnTo>
                  <a:pt x="2512532" y="1392288"/>
                </a:lnTo>
                <a:lnTo>
                  <a:pt x="0" y="1392288"/>
                </a:lnTo>
                <a:lnTo>
                  <a:pt x="0" y="0"/>
                </a:lnTo>
                <a:close/>
              </a:path>
            </a:pathLst>
          </a:custGeom>
          <a:blipFill>
            <a:blip r:embed="rId9"/>
            <a:stretch>
              <a:fillRect t="-6220" b="-23614"/>
            </a:stretch>
          </a:blipFill>
        </p:spPr>
        <p:txBody>
          <a:bodyPr/>
          <a:lstStyle/>
          <a:p>
            <a:endParaRPr lang="fr-FR"/>
          </a:p>
        </p:txBody>
      </p:sp>
      <p:sp>
        <p:nvSpPr>
          <p:cNvPr id="20" name="TextBox 20"/>
          <p:cNvSpPr txBox="1"/>
          <p:nvPr/>
        </p:nvSpPr>
        <p:spPr>
          <a:xfrm>
            <a:off x="2787277" y="169009"/>
            <a:ext cx="12954909" cy="2545842"/>
          </a:xfrm>
          <a:prstGeom prst="rect">
            <a:avLst/>
          </a:prstGeom>
        </p:spPr>
        <p:txBody>
          <a:bodyPr lIns="0" tIns="0" rIns="0" bIns="0" rtlCol="0" anchor="t">
            <a:spAutoFit/>
          </a:bodyPr>
          <a:lstStyle/>
          <a:p>
            <a:pPr algn="l">
              <a:lnSpc>
                <a:spcPts val="7308"/>
              </a:lnSpc>
            </a:pPr>
            <a:r>
              <a:rPr lang="en-US" sz="3600" b="1">
                <a:solidFill>
                  <a:srgbClr val="CD0F81"/>
                </a:solidFill>
                <a:latin typeface="IBM Plex Sans Bold"/>
                <a:ea typeface="IBM Plex Sans Bold"/>
                <a:cs typeface="IBM Plex Sans Bold"/>
                <a:sym typeface="IBM Plex Sans Bold"/>
              </a:rPr>
              <a:t>TEMPS CONVIVIAL</a:t>
            </a:r>
          </a:p>
          <a:p>
            <a:pPr algn="l">
              <a:lnSpc>
                <a:spcPts val="7308"/>
              </a:lnSpc>
            </a:pPr>
            <a:endParaRPr lang="en-US" sz="3600" b="1">
              <a:solidFill>
                <a:srgbClr val="CD0F81"/>
              </a:solidFill>
              <a:latin typeface="IBM Plex Sans Bold"/>
              <a:ea typeface="IBM Plex Sans Bold"/>
              <a:cs typeface="IBM Plex Sans Bold"/>
              <a:sym typeface="IBM Plex Sans Bold"/>
            </a:endParaRPr>
          </a:p>
          <a:p>
            <a:pPr algn="l">
              <a:lnSpc>
                <a:spcPts val="5040"/>
              </a:lnSpc>
              <a:spcBef>
                <a:spcPct val="0"/>
              </a:spcBef>
            </a:pPr>
            <a:endParaRPr lang="en-US" sz="3600" b="1">
              <a:solidFill>
                <a:srgbClr val="CD0F81"/>
              </a:solidFill>
              <a:latin typeface="IBM Plex Sans Bold"/>
              <a:ea typeface="IBM Plex Sans Bold"/>
              <a:cs typeface="IBM Plex Sans Bold"/>
              <a:sym typeface="IBM Plex Sans Bold"/>
            </a:endParaRPr>
          </a:p>
        </p:txBody>
      </p:sp>
      <p:sp>
        <p:nvSpPr>
          <p:cNvPr id="21" name="TextBox 21"/>
          <p:cNvSpPr txBox="1"/>
          <p:nvPr/>
        </p:nvSpPr>
        <p:spPr>
          <a:xfrm>
            <a:off x="2733624" y="1213447"/>
            <a:ext cx="14673448" cy="1335895"/>
          </a:xfrm>
          <a:prstGeom prst="rect">
            <a:avLst/>
          </a:prstGeom>
        </p:spPr>
        <p:txBody>
          <a:bodyPr lIns="0" tIns="0" rIns="0" bIns="0" rtlCol="0" anchor="t">
            <a:spAutoFit/>
          </a:bodyPr>
          <a:lstStyle/>
          <a:p>
            <a:pPr algn="ctr">
              <a:lnSpc>
                <a:spcPts val="3543"/>
              </a:lnSpc>
              <a:spcBef>
                <a:spcPct val="0"/>
              </a:spcBef>
            </a:pPr>
            <a:r>
              <a:rPr lang="en-US" sz="2530" b="1">
                <a:solidFill>
                  <a:srgbClr val="000000"/>
                </a:solidFill>
                <a:latin typeface="IBM Plex Sans Bold"/>
                <a:ea typeface="IBM Plex Sans Bold"/>
                <a:cs typeface="IBM Plex Sans Bold"/>
                <a:sym typeface="IBM Plex Sans Bold"/>
              </a:rPr>
              <a:t>Notre Apel est joignable :</a:t>
            </a:r>
          </a:p>
          <a:p>
            <a:pPr algn="ctr">
              <a:lnSpc>
                <a:spcPts val="3543"/>
              </a:lnSpc>
              <a:spcBef>
                <a:spcPct val="0"/>
              </a:spcBef>
            </a:pPr>
            <a:r>
              <a:rPr lang="en-US" sz="2530" b="1">
                <a:solidFill>
                  <a:srgbClr val="000000"/>
                </a:solidFill>
                <a:latin typeface="IBM Plex Sans Bold"/>
                <a:ea typeface="IBM Plex Sans Bold"/>
                <a:cs typeface="IBM Plex Sans Bold"/>
                <a:sym typeface="IBM Plex Sans Bold"/>
              </a:rPr>
              <a:t>par téléphone 06 XX XX XX XX</a:t>
            </a:r>
          </a:p>
          <a:p>
            <a:pPr algn="ctr">
              <a:lnSpc>
                <a:spcPts val="3543"/>
              </a:lnSpc>
              <a:spcBef>
                <a:spcPct val="0"/>
              </a:spcBef>
            </a:pPr>
            <a:r>
              <a:rPr lang="en-US" sz="2530" b="1">
                <a:solidFill>
                  <a:srgbClr val="000000"/>
                </a:solidFill>
                <a:latin typeface="IBM Plex Sans Bold"/>
                <a:ea typeface="IBM Plex Sans Bold"/>
                <a:cs typeface="IBM Plex Sans Bold"/>
                <a:sym typeface="IBM Plex Sans Bold"/>
              </a:rPr>
              <a:t>par mail ....@...</a:t>
            </a:r>
          </a:p>
        </p:txBody>
      </p:sp>
      <p:sp>
        <p:nvSpPr>
          <p:cNvPr id="22" name="TextBox 22"/>
          <p:cNvSpPr txBox="1"/>
          <p:nvPr/>
        </p:nvSpPr>
        <p:spPr>
          <a:xfrm>
            <a:off x="593653" y="7082432"/>
            <a:ext cx="3412450" cy="621030"/>
          </a:xfrm>
          <a:prstGeom prst="rect">
            <a:avLst/>
          </a:prstGeom>
        </p:spPr>
        <p:txBody>
          <a:bodyPr lIns="0" tIns="0" rIns="0" bIns="0" rtlCol="0" anchor="t">
            <a:spAutoFit/>
          </a:bodyPr>
          <a:lstStyle/>
          <a:p>
            <a:pPr algn="ctr">
              <a:lnSpc>
                <a:spcPts val="2520"/>
              </a:lnSpc>
              <a:spcBef>
                <a:spcPct val="0"/>
              </a:spcBef>
            </a:pPr>
            <a:r>
              <a:rPr lang="en-US" sz="1800" b="1">
                <a:solidFill>
                  <a:srgbClr val="23B4AA"/>
                </a:solidFill>
                <a:latin typeface="IBM Plex Sans Bold"/>
                <a:ea typeface="IBM Plex Sans Bold"/>
                <a:cs typeface="IBM Plex Sans Bold"/>
                <a:sym typeface="IBM Plex Sans Bold"/>
              </a:rPr>
              <a:t>Pour plus d'informations consultez le site Apel.fr</a:t>
            </a:r>
          </a:p>
        </p:txBody>
      </p:sp>
      <p:sp>
        <p:nvSpPr>
          <p:cNvPr id="23" name="TextBox 23"/>
          <p:cNvSpPr txBox="1"/>
          <p:nvPr/>
        </p:nvSpPr>
        <p:spPr>
          <a:xfrm>
            <a:off x="4581205" y="6508896"/>
            <a:ext cx="3183731" cy="621030"/>
          </a:xfrm>
          <a:prstGeom prst="rect">
            <a:avLst/>
          </a:prstGeom>
        </p:spPr>
        <p:txBody>
          <a:bodyPr lIns="0" tIns="0" rIns="0" bIns="0" rtlCol="0" anchor="t">
            <a:spAutoFit/>
          </a:bodyPr>
          <a:lstStyle/>
          <a:p>
            <a:pPr algn="ctr">
              <a:lnSpc>
                <a:spcPts val="2520"/>
              </a:lnSpc>
              <a:spcBef>
                <a:spcPct val="0"/>
              </a:spcBef>
            </a:pPr>
            <a:r>
              <a:rPr lang="en-US" sz="1800" b="1">
                <a:solidFill>
                  <a:srgbClr val="23B4AA"/>
                </a:solidFill>
                <a:latin typeface="IBM Plex Sans Bold"/>
                <a:ea typeface="IBM Plex Sans Bold"/>
                <a:cs typeface="IBM Plex Sans Bold"/>
                <a:sym typeface="IBM Plex Sans Bold"/>
              </a:rPr>
              <a:t>Abonnez-vous à la newsletter</a:t>
            </a:r>
          </a:p>
          <a:p>
            <a:pPr algn="ctr">
              <a:lnSpc>
                <a:spcPts val="2520"/>
              </a:lnSpc>
              <a:spcBef>
                <a:spcPct val="0"/>
              </a:spcBef>
            </a:pPr>
            <a:r>
              <a:rPr lang="en-US" sz="1800" b="1">
                <a:solidFill>
                  <a:srgbClr val="23B4AA"/>
                </a:solidFill>
                <a:latin typeface="IBM Plex Sans Bold"/>
                <a:ea typeface="IBM Plex Sans Bold"/>
                <a:cs typeface="IBM Plex Sans Bold"/>
                <a:sym typeface="IBM Plex Sans Bold"/>
              </a:rPr>
              <a:t> de l’Apel !</a:t>
            </a:r>
          </a:p>
        </p:txBody>
      </p:sp>
      <p:sp>
        <p:nvSpPr>
          <p:cNvPr id="24" name="TextBox 24"/>
          <p:cNvSpPr txBox="1"/>
          <p:nvPr/>
        </p:nvSpPr>
        <p:spPr>
          <a:xfrm>
            <a:off x="9264732" y="7020502"/>
            <a:ext cx="2935486" cy="1564005"/>
          </a:xfrm>
          <a:prstGeom prst="rect">
            <a:avLst/>
          </a:prstGeom>
        </p:spPr>
        <p:txBody>
          <a:bodyPr lIns="0" tIns="0" rIns="0" bIns="0" rtlCol="0" anchor="t">
            <a:spAutoFit/>
          </a:bodyPr>
          <a:lstStyle/>
          <a:p>
            <a:pPr algn="ctr">
              <a:lnSpc>
                <a:spcPts val="2520"/>
              </a:lnSpc>
              <a:spcBef>
                <a:spcPct val="0"/>
              </a:spcBef>
            </a:pPr>
            <a:r>
              <a:rPr lang="en-US" sz="1800" b="1">
                <a:solidFill>
                  <a:srgbClr val="23B4AA"/>
                </a:solidFill>
                <a:latin typeface="IBM Plex Sans Bold"/>
                <a:ea typeface="IBM Plex Sans Bold"/>
                <a:cs typeface="IBM Plex Sans Bold"/>
                <a:sym typeface="IBM Plex Sans Bold"/>
              </a:rPr>
              <a:t>Et en cas de question</a:t>
            </a:r>
          </a:p>
          <a:p>
            <a:pPr algn="ctr">
              <a:lnSpc>
                <a:spcPts val="2520"/>
              </a:lnSpc>
              <a:spcBef>
                <a:spcPct val="0"/>
              </a:spcBef>
            </a:pPr>
            <a:r>
              <a:rPr lang="en-US" sz="1800" b="1">
                <a:solidFill>
                  <a:srgbClr val="23B4AA"/>
                </a:solidFill>
                <a:latin typeface="IBM Plex Sans Bold"/>
                <a:ea typeface="IBM Plex Sans Bold"/>
                <a:cs typeface="IBM Plex Sans Bold"/>
                <a:sym typeface="IBM Plex Sans Bold"/>
              </a:rPr>
              <a:t> d'éducation, d'orientation,</a:t>
            </a:r>
          </a:p>
          <a:p>
            <a:pPr algn="ctr">
              <a:lnSpc>
                <a:spcPts val="2520"/>
              </a:lnSpc>
              <a:spcBef>
                <a:spcPct val="0"/>
              </a:spcBef>
            </a:pPr>
            <a:r>
              <a:rPr lang="en-US" sz="1800" b="1">
                <a:solidFill>
                  <a:srgbClr val="23B4AA"/>
                </a:solidFill>
                <a:latin typeface="IBM Plex Sans Bold"/>
                <a:ea typeface="IBM Plex Sans Bold"/>
                <a:cs typeface="IBM Plex Sans Bold"/>
                <a:sym typeface="IBM Plex Sans Bold"/>
              </a:rPr>
              <a:t> de problème à la maison,</a:t>
            </a:r>
          </a:p>
          <a:p>
            <a:pPr algn="ctr">
              <a:lnSpc>
                <a:spcPts val="2520"/>
              </a:lnSpc>
              <a:spcBef>
                <a:spcPct val="0"/>
              </a:spcBef>
            </a:pPr>
            <a:r>
              <a:rPr lang="en-US" sz="1800" b="1">
                <a:solidFill>
                  <a:srgbClr val="23B4AA"/>
                </a:solidFill>
                <a:latin typeface="IBM Plex Sans Bold"/>
                <a:ea typeface="IBM Plex Sans Bold"/>
                <a:cs typeface="IBM Plex Sans Bold"/>
                <a:sym typeface="IBM Plex Sans Bold"/>
              </a:rPr>
              <a:t> contacter la ligne d’écoute </a:t>
            </a:r>
          </a:p>
          <a:p>
            <a:pPr algn="ctr">
              <a:lnSpc>
                <a:spcPts val="2520"/>
              </a:lnSpc>
              <a:spcBef>
                <a:spcPct val="0"/>
              </a:spcBef>
            </a:pPr>
            <a:r>
              <a:rPr lang="en-US" sz="1800" b="1">
                <a:solidFill>
                  <a:srgbClr val="23B4AA"/>
                </a:solidFill>
                <a:latin typeface="IBM Plex Sans Bold"/>
                <a:ea typeface="IBM Plex Sans Bold"/>
                <a:cs typeface="IBM Plex Sans Bold"/>
                <a:sym typeface="IBM Plex Sans Bold"/>
              </a:rPr>
              <a:t>de l'Apel : 01 46 90 09 60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Freeform 2"/>
          <p:cNvSpPr/>
          <p:nvPr/>
        </p:nvSpPr>
        <p:spPr>
          <a:xfrm>
            <a:off x="7050264" y="4117431"/>
            <a:ext cx="4187472" cy="5140869"/>
          </a:xfrm>
          <a:custGeom>
            <a:avLst/>
            <a:gdLst/>
            <a:ahLst/>
            <a:cxnLst/>
            <a:rect l="l" t="t" r="r" b="b"/>
            <a:pathLst>
              <a:path w="4187472" h="5140869">
                <a:moveTo>
                  <a:pt x="0" y="0"/>
                </a:moveTo>
                <a:lnTo>
                  <a:pt x="4187472" y="0"/>
                </a:lnTo>
                <a:lnTo>
                  <a:pt x="4187472" y="5140869"/>
                </a:lnTo>
                <a:lnTo>
                  <a:pt x="0" y="51408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3" name="Group 3"/>
          <p:cNvGrpSpPr/>
          <p:nvPr/>
        </p:nvGrpSpPr>
        <p:grpSpPr>
          <a:xfrm>
            <a:off x="2921060" y="1955254"/>
            <a:ext cx="5345729" cy="1922162"/>
            <a:chOff x="0" y="0"/>
            <a:chExt cx="1407929" cy="506248"/>
          </a:xfrm>
        </p:grpSpPr>
        <p:sp>
          <p:nvSpPr>
            <p:cNvPr id="4" name="Freeform 4"/>
            <p:cNvSpPr/>
            <p:nvPr/>
          </p:nvSpPr>
          <p:spPr>
            <a:xfrm>
              <a:off x="0" y="0"/>
              <a:ext cx="1407928" cy="506248"/>
            </a:xfrm>
            <a:custGeom>
              <a:avLst/>
              <a:gdLst/>
              <a:ahLst/>
              <a:cxnLst/>
              <a:rect l="l" t="t" r="r" b="b"/>
              <a:pathLst>
                <a:path w="1407928" h="506248">
                  <a:moveTo>
                    <a:pt x="52137" y="0"/>
                  </a:moveTo>
                  <a:lnTo>
                    <a:pt x="1355792" y="0"/>
                  </a:lnTo>
                  <a:cubicBezTo>
                    <a:pt x="1384586" y="0"/>
                    <a:pt x="1407928" y="23342"/>
                    <a:pt x="1407928" y="52137"/>
                  </a:cubicBezTo>
                  <a:lnTo>
                    <a:pt x="1407928" y="454112"/>
                  </a:lnTo>
                  <a:cubicBezTo>
                    <a:pt x="1407928" y="482906"/>
                    <a:pt x="1384586" y="506248"/>
                    <a:pt x="1355792" y="506248"/>
                  </a:cubicBezTo>
                  <a:lnTo>
                    <a:pt x="52137" y="506248"/>
                  </a:lnTo>
                  <a:cubicBezTo>
                    <a:pt x="23342" y="506248"/>
                    <a:pt x="0" y="482906"/>
                    <a:pt x="0" y="454112"/>
                  </a:cubicBezTo>
                  <a:lnTo>
                    <a:pt x="0" y="52137"/>
                  </a:lnTo>
                  <a:cubicBezTo>
                    <a:pt x="0" y="23342"/>
                    <a:pt x="23342" y="0"/>
                    <a:pt x="52137" y="0"/>
                  </a:cubicBezTo>
                  <a:close/>
                </a:path>
              </a:pathLst>
            </a:custGeom>
            <a:ln w="76200" cap="rnd">
              <a:solidFill>
                <a:srgbClr val="CE007F"/>
              </a:solidFill>
              <a:prstDash val="solid"/>
              <a:round/>
            </a:ln>
          </p:spPr>
          <p:txBody>
            <a:bodyPr/>
            <a:lstStyle/>
            <a:p>
              <a:endParaRPr lang="fr-FR"/>
            </a:p>
          </p:txBody>
        </p:sp>
        <p:sp>
          <p:nvSpPr>
            <p:cNvPr id="5" name="TextBox 5"/>
            <p:cNvSpPr txBox="1"/>
            <p:nvPr/>
          </p:nvSpPr>
          <p:spPr>
            <a:xfrm>
              <a:off x="0" y="-57150"/>
              <a:ext cx="1407929" cy="563398"/>
            </a:xfrm>
            <a:prstGeom prst="rect">
              <a:avLst/>
            </a:prstGeom>
          </p:spPr>
          <p:txBody>
            <a:bodyPr lIns="50800" tIns="50800" rIns="50800" bIns="50800" rtlCol="0" anchor="ctr"/>
            <a:lstStyle/>
            <a:p>
              <a:pPr algn="ctr">
                <a:lnSpc>
                  <a:spcPts val="3543"/>
                </a:lnSpc>
              </a:pPr>
              <a:endParaRPr/>
            </a:p>
          </p:txBody>
        </p:sp>
      </p:grpSp>
      <p:grpSp>
        <p:nvGrpSpPr>
          <p:cNvPr id="6" name="Group 6"/>
          <p:cNvGrpSpPr/>
          <p:nvPr/>
        </p:nvGrpSpPr>
        <p:grpSpPr>
          <a:xfrm>
            <a:off x="12368775" y="7130439"/>
            <a:ext cx="5409319" cy="2386690"/>
            <a:chOff x="0" y="0"/>
            <a:chExt cx="1424677" cy="628593"/>
          </a:xfrm>
        </p:grpSpPr>
        <p:sp>
          <p:nvSpPr>
            <p:cNvPr id="7" name="Freeform 7"/>
            <p:cNvSpPr/>
            <p:nvPr/>
          </p:nvSpPr>
          <p:spPr>
            <a:xfrm>
              <a:off x="0" y="0"/>
              <a:ext cx="1424677" cy="628593"/>
            </a:xfrm>
            <a:custGeom>
              <a:avLst/>
              <a:gdLst/>
              <a:ahLst/>
              <a:cxnLst/>
              <a:rect l="l" t="t" r="r" b="b"/>
              <a:pathLst>
                <a:path w="1424677" h="628593">
                  <a:moveTo>
                    <a:pt x="51524" y="0"/>
                  </a:moveTo>
                  <a:lnTo>
                    <a:pt x="1373153" y="0"/>
                  </a:lnTo>
                  <a:cubicBezTo>
                    <a:pt x="1401609" y="0"/>
                    <a:pt x="1424677" y="23068"/>
                    <a:pt x="1424677" y="51524"/>
                  </a:cubicBezTo>
                  <a:lnTo>
                    <a:pt x="1424677" y="577069"/>
                  </a:lnTo>
                  <a:cubicBezTo>
                    <a:pt x="1424677" y="605525"/>
                    <a:pt x="1401609" y="628593"/>
                    <a:pt x="1373153" y="628593"/>
                  </a:cubicBezTo>
                  <a:lnTo>
                    <a:pt x="51524" y="628593"/>
                  </a:lnTo>
                  <a:cubicBezTo>
                    <a:pt x="37859" y="628593"/>
                    <a:pt x="24754" y="623165"/>
                    <a:pt x="15091" y="613502"/>
                  </a:cubicBezTo>
                  <a:cubicBezTo>
                    <a:pt x="5428" y="603840"/>
                    <a:pt x="0" y="590734"/>
                    <a:pt x="0" y="577069"/>
                  </a:cubicBezTo>
                  <a:lnTo>
                    <a:pt x="0" y="51524"/>
                  </a:lnTo>
                  <a:cubicBezTo>
                    <a:pt x="0" y="37859"/>
                    <a:pt x="5428" y="24754"/>
                    <a:pt x="15091" y="15091"/>
                  </a:cubicBezTo>
                  <a:cubicBezTo>
                    <a:pt x="24754" y="5428"/>
                    <a:pt x="37859" y="0"/>
                    <a:pt x="51524" y="0"/>
                  </a:cubicBezTo>
                  <a:close/>
                </a:path>
              </a:pathLst>
            </a:custGeom>
            <a:ln w="76200" cap="rnd">
              <a:solidFill>
                <a:srgbClr val="CE007F"/>
              </a:solidFill>
              <a:prstDash val="solid"/>
              <a:round/>
            </a:ln>
          </p:spPr>
          <p:txBody>
            <a:bodyPr/>
            <a:lstStyle/>
            <a:p>
              <a:endParaRPr lang="fr-FR"/>
            </a:p>
          </p:txBody>
        </p:sp>
        <p:sp>
          <p:nvSpPr>
            <p:cNvPr id="8" name="TextBox 8"/>
            <p:cNvSpPr txBox="1"/>
            <p:nvPr/>
          </p:nvSpPr>
          <p:spPr>
            <a:xfrm>
              <a:off x="0" y="-57150"/>
              <a:ext cx="1424677" cy="685743"/>
            </a:xfrm>
            <a:prstGeom prst="rect">
              <a:avLst/>
            </a:prstGeom>
          </p:spPr>
          <p:txBody>
            <a:bodyPr lIns="50800" tIns="50800" rIns="50800" bIns="50800" rtlCol="0" anchor="ctr"/>
            <a:lstStyle/>
            <a:p>
              <a:pPr algn="ctr">
                <a:lnSpc>
                  <a:spcPts val="3543"/>
                </a:lnSpc>
              </a:pPr>
              <a:endParaRPr/>
            </a:p>
          </p:txBody>
        </p:sp>
      </p:grpSp>
      <p:sp>
        <p:nvSpPr>
          <p:cNvPr id="9" name="TextBox 9"/>
          <p:cNvSpPr txBox="1"/>
          <p:nvPr/>
        </p:nvSpPr>
        <p:spPr>
          <a:xfrm>
            <a:off x="2990955" y="2090648"/>
            <a:ext cx="5063065" cy="1567434"/>
          </a:xfrm>
          <a:prstGeom prst="rect">
            <a:avLst/>
          </a:prstGeom>
        </p:spPr>
        <p:txBody>
          <a:bodyPr lIns="0" tIns="0" rIns="0" bIns="0" rtlCol="0" anchor="t">
            <a:spAutoFit/>
          </a:bodyPr>
          <a:lstStyle/>
          <a:p>
            <a:pPr algn="ctr">
              <a:lnSpc>
                <a:spcPts val="3168"/>
              </a:lnSpc>
            </a:pPr>
            <a:r>
              <a:rPr lang="en-US" sz="1800">
                <a:solidFill>
                  <a:srgbClr val="000000"/>
                </a:solidFill>
                <a:latin typeface="IBM Plex Sans"/>
                <a:ea typeface="IBM Plex Sans"/>
                <a:cs typeface="IBM Plex Sans"/>
                <a:sym typeface="IBM Plex Sans"/>
              </a:rPr>
              <a:t>Tenir un CA électif pour élire le bureau parmi le nouveau conseil d’administration</a:t>
            </a:r>
          </a:p>
          <a:p>
            <a:pPr algn="ctr">
              <a:lnSpc>
                <a:spcPts val="3168"/>
              </a:lnSpc>
            </a:pPr>
            <a:r>
              <a:rPr lang="en-US" sz="1800">
                <a:solidFill>
                  <a:srgbClr val="000000"/>
                </a:solidFill>
                <a:latin typeface="IBM Plex Sans"/>
                <a:ea typeface="IBM Plex Sans"/>
                <a:cs typeface="IBM Plex Sans"/>
                <a:sym typeface="IBM Plex Sans"/>
              </a:rPr>
              <a:t>Attention, les élections se font toujours à bulletin secret et individuellement</a:t>
            </a:r>
          </a:p>
        </p:txBody>
      </p:sp>
      <p:sp>
        <p:nvSpPr>
          <p:cNvPr id="10" name="TextBox 10"/>
          <p:cNvSpPr txBox="1"/>
          <p:nvPr/>
        </p:nvSpPr>
        <p:spPr>
          <a:xfrm>
            <a:off x="12556130" y="7294313"/>
            <a:ext cx="5063065" cy="1967484"/>
          </a:xfrm>
          <a:prstGeom prst="rect">
            <a:avLst/>
          </a:prstGeom>
        </p:spPr>
        <p:txBody>
          <a:bodyPr lIns="0" tIns="0" rIns="0" bIns="0" rtlCol="0" anchor="t">
            <a:spAutoFit/>
          </a:bodyPr>
          <a:lstStyle/>
          <a:p>
            <a:pPr algn="ctr">
              <a:lnSpc>
                <a:spcPts val="3168"/>
              </a:lnSpc>
            </a:pPr>
            <a:r>
              <a:rPr lang="en-US" sz="1800">
                <a:solidFill>
                  <a:srgbClr val="000000"/>
                </a:solidFill>
                <a:latin typeface="IBM Plex Sans"/>
                <a:ea typeface="IBM Plex Sans"/>
                <a:cs typeface="IBM Plex Sans"/>
                <a:sym typeface="IBM Plex Sans"/>
              </a:rPr>
              <a:t>Récupérer les documents encore en possession des personnes sortantes (factures, moyens de paiement avec contrôle des souches du chéquier pour s’assurer de la présence de tous les chèques, procédures, contacts…),</a:t>
            </a:r>
          </a:p>
        </p:txBody>
      </p:sp>
      <p:grpSp>
        <p:nvGrpSpPr>
          <p:cNvPr id="11" name="Group 11"/>
          <p:cNvGrpSpPr/>
          <p:nvPr/>
        </p:nvGrpSpPr>
        <p:grpSpPr>
          <a:xfrm>
            <a:off x="799653" y="4208984"/>
            <a:ext cx="4548353" cy="1869032"/>
            <a:chOff x="0" y="0"/>
            <a:chExt cx="1197920" cy="492255"/>
          </a:xfrm>
        </p:grpSpPr>
        <p:sp>
          <p:nvSpPr>
            <p:cNvPr id="12" name="Freeform 12"/>
            <p:cNvSpPr/>
            <p:nvPr/>
          </p:nvSpPr>
          <p:spPr>
            <a:xfrm>
              <a:off x="0" y="0"/>
              <a:ext cx="1197920" cy="492255"/>
            </a:xfrm>
            <a:custGeom>
              <a:avLst/>
              <a:gdLst/>
              <a:ahLst/>
              <a:cxnLst/>
              <a:rect l="l" t="t" r="r" b="b"/>
              <a:pathLst>
                <a:path w="1197920" h="492255">
                  <a:moveTo>
                    <a:pt x="61277" y="0"/>
                  </a:moveTo>
                  <a:lnTo>
                    <a:pt x="1136643" y="0"/>
                  </a:lnTo>
                  <a:cubicBezTo>
                    <a:pt x="1170485" y="0"/>
                    <a:pt x="1197920" y="27435"/>
                    <a:pt x="1197920" y="61277"/>
                  </a:cubicBezTo>
                  <a:lnTo>
                    <a:pt x="1197920" y="430978"/>
                  </a:lnTo>
                  <a:cubicBezTo>
                    <a:pt x="1197920" y="464821"/>
                    <a:pt x="1170485" y="492255"/>
                    <a:pt x="1136643" y="492255"/>
                  </a:cubicBezTo>
                  <a:lnTo>
                    <a:pt x="61277" y="492255"/>
                  </a:lnTo>
                  <a:cubicBezTo>
                    <a:pt x="27435" y="492255"/>
                    <a:pt x="0" y="464821"/>
                    <a:pt x="0" y="430978"/>
                  </a:cubicBezTo>
                  <a:lnTo>
                    <a:pt x="0" y="61277"/>
                  </a:lnTo>
                  <a:cubicBezTo>
                    <a:pt x="0" y="27435"/>
                    <a:pt x="27435" y="0"/>
                    <a:pt x="61277" y="0"/>
                  </a:cubicBezTo>
                  <a:close/>
                </a:path>
              </a:pathLst>
            </a:custGeom>
            <a:ln w="76200" cap="rnd">
              <a:solidFill>
                <a:srgbClr val="CE007F"/>
              </a:solidFill>
              <a:prstDash val="solid"/>
              <a:round/>
            </a:ln>
          </p:spPr>
          <p:txBody>
            <a:bodyPr/>
            <a:lstStyle/>
            <a:p>
              <a:endParaRPr lang="fr-FR"/>
            </a:p>
          </p:txBody>
        </p:sp>
        <p:sp>
          <p:nvSpPr>
            <p:cNvPr id="13" name="TextBox 13"/>
            <p:cNvSpPr txBox="1"/>
            <p:nvPr/>
          </p:nvSpPr>
          <p:spPr>
            <a:xfrm>
              <a:off x="0" y="-57150"/>
              <a:ext cx="1197920" cy="549405"/>
            </a:xfrm>
            <a:prstGeom prst="rect">
              <a:avLst/>
            </a:prstGeom>
          </p:spPr>
          <p:txBody>
            <a:bodyPr lIns="50800" tIns="50800" rIns="50800" bIns="50800" rtlCol="0" anchor="ctr"/>
            <a:lstStyle/>
            <a:p>
              <a:pPr algn="ctr">
                <a:lnSpc>
                  <a:spcPts val="3543"/>
                </a:lnSpc>
              </a:pPr>
              <a:endParaRPr/>
            </a:p>
          </p:txBody>
        </p:sp>
      </p:grpSp>
      <p:sp>
        <p:nvSpPr>
          <p:cNvPr id="14" name="TextBox 14"/>
          <p:cNvSpPr txBox="1"/>
          <p:nvPr/>
        </p:nvSpPr>
        <p:spPr>
          <a:xfrm>
            <a:off x="459422" y="4302923"/>
            <a:ext cx="5063065" cy="1567434"/>
          </a:xfrm>
          <a:prstGeom prst="rect">
            <a:avLst/>
          </a:prstGeom>
        </p:spPr>
        <p:txBody>
          <a:bodyPr lIns="0" tIns="0" rIns="0" bIns="0" rtlCol="0" anchor="t">
            <a:spAutoFit/>
          </a:bodyPr>
          <a:lstStyle/>
          <a:p>
            <a:pPr algn="ctr">
              <a:lnSpc>
                <a:spcPts val="3168"/>
              </a:lnSpc>
            </a:pPr>
            <a:r>
              <a:rPr lang="en-US" sz="1800">
                <a:solidFill>
                  <a:srgbClr val="000000"/>
                </a:solidFill>
                <a:latin typeface="IBM Plex Sans"/>
                <a:ea typeface="IBM Plex Sans"/>
                <a:cs typeface="IBM Plex Sans"/>
                <a:sym typeface="IBM Plex Sans"/>
              </a:rPr>
              <a:t>Récupérer les coordonnées de tous les conseillers administrateurs </a:t>
            </a:r>
          </a:p>
          <a:p>
            <a:pPr algn="ctr">
              <a:lnSpc>
                <a:spcPts val="3168"/>
              </a:lnSpc>
            </a:pPr>
            <a:r>
              <a:rPr lang="en-US" sz="1800">
                <a:solidFill>
                  <a:srgbClr val="000000"/>
                </a:solidFill>
                <a:latin typeface="IBM Plex Sans"/>
                <a:ea typeface="IBM Plex Sans"/>
                <a:cs typeface="IBM Plex Sans"/>
                <a:sym typeface="IBM Plex Sans"/>
              </a:rPr>
              <a:t>pour envoyer les convocations aux CA </a:t>
            </a:r>
          </a:p>
          <a:p>
            <a:pPr algn="ctr">
              <a:lnSpc>
                <a:spcPts val="3168"/>
              </a:lnSpc>
            </a:pPr>
            <a:r>
              <a:rPr lang="en-US" sz="1800">
                <a:solidFill>
                  <a:srgbClr val="000000"/>
                </a:solidFill>
                <a:latin typeface="IBM Plex Sans"/>
                <a:ea typeface="IBM Plex Sans"/>
                <a:cs typeface="IBM Plex Sans"/>
                <a:sym typeface="IBM Plex Sans"/>
              </a:rPr>
              <a:t>et faire la démarche en préfecture</a:t>
            </a:r>
          </a:p>
        </p:txBody>
      </p:sp>
      <p:sp>
        <p:nvSpPr>
          <p:cNvPr id="15" name="TextBox 15"/>
          <p:cNvSpPr txBox="1"/>
          <p:nvPr/>
        </p:nvSpPr>
        <p:spPr>
          <a:xfrm>
            <a:off x="12055199" y="5509009"/>
            <a:ext cx="5063065" cy="767334"/>
          </a:xfrm>
          <a:prstGeom prst="rect">
            <a:avLst/>
          </a:prstGeom>
        </p:spPr>
        <p:txBody>
          <a:bodyPr lIns="0" tIns="0" rIns="0" bIns="0" rtlCol="0" anchor="t">
            <a:spAutoFit/>
          </a:bodyPr>
          <a:lstStyle/>
          <a:p>
            <a:pPr algn="ctr">
              <a:lnSpc>
                <a:spcPts val="3168"/>
              </a:lnSpc>
            </a:pPr>
            <a:r>
              <a:rPr lang="en-US" sz="1800">
                <a:solidFill>
                  <a:srgbClr val="000000"/>
                </a:solidFill>
                <a:latin typeface="IBM Plex Sans"/>
                <a:ea typeface="IBM Plex Sans"/>
                <a:cs typeface="IBM Plex Sans"/>
                <a:sym typeface="IBM Plex Sans"/>
              </a:rPr>
              <a:t>Rédiger le PV de l’AGO et le PV du CA électif portant modification des membres du bureau</a:t>
            </a:r>
          </a:p>
        </p:txBody>
      </p:sp>
      <p:grpSp>
        <p:nvGrpSpPr>
          <p:cNvPr id="16" name="Group 16"/>
          <p:cNvGrpSpPr/>
          <p:nvPr/>
        </p:nvGrpSpPr>
        <p:grpSpPr>
          <a:xfrm>
            <a:off x="11985305" y="5392054"/>
            <a:ext cx="5273995" cy="1114933"/>
            <a:chOff x="0" y="0"/>
            <a:chExt cx="1389036" cy="293645"/>
          </a:xfrm>
        </p:grpSpPr>
        <p:sp>
          <p:nvSpPr>
            <p:cNvPr id="17" name="Freeform 17"/>
            <p:cNvSpPr/>
            <p:nvPr/>
          </p:nvSpPr>
          <p:spPr>
            <a:xfrm>
              <a:off x="0" y="0"/>
              <a:ext cx="1389036" cy="293645"/>
            </a:xfrm>
            <a:custGeom>
              <a:avLst/>
              <a:gdLst/>
              <a:ahLst/>
              <a:cxnLst/>
              <a:rect l="l" t="t" r="r" b="b"/>
              <a:pathLst>
                <a:path w="1389036" h="293645">
                  <a:moveTo>
                    <a:pt x="52846" y="0"/>
                  </a:moveTo>
                  <a:lnTo>
                    <a:pt x="1336190" y="0"/>
                  </a:lnTo>
                  <a:cubicBezTo>
                    <a:pt x="1350205" y="0"/>
                    <a:pt x="1363647" y="5568"/>
                    <a:pt x="1373558" y="15478"/>
                  </a:cubicBezTo>
                  <a:cubicBezTo>
                    <a:pt x="1383468" y="25389"/>
                    <a:pt x="1389036" y="38830"/>
                    <a:pt x="1389036" y="52846"/>
                  </a:cubicBezTo>
                  <a:lnTo>
                    <a:pt x="1389036" y="240799"/>
                  </a:lnTo>
                  <a:cubicBezTo>
                    <a:pt x="1389036" y="254815"/>
                    <a:pt x="1383468" y="268256"/>
                    <a:pt x="1373558" y="278167"/>
                  </a:cubicBezTo>
                  <a:cubicBezTo>
                    <a:pt x="1363647" y="288077"/>
                    <a:pt x="1350205" y="293645"/>
                    <a:pt x="1336190" y="293645"/>
                  </a:cubicBezTo>
                  <a:lnTo>
                    <a:pt x="52846" y="293645"/>
                  </a:lnTo>
                  <a:cubicBezTo>
                    <a:pt x="38830" y="293645"/>
                    <a:pt x="25389" y="288077"/>
                    <a:pt x="15478" y="278167"/>
                  </a:cubicBezTo>
                  <a:cubicBezTo>
                    <a:pt x="5568" y="268256"/>
                    <a:pt x="0" y="254815"/>
                    <a:pt x="0" y="240799"/>
                  </a:cubicBezTo>
                  <a:lnTo>
                    <a:pt x="0" y="52846"/>
                  </a:lnTo>
                  <a:cubicBezTo>
                    <a:pt x="0" y="38830"/>
                    <a:pt x="5568" y="25389"/>
                    <a:pt x="15478" y="15478"/>
                  </a:cubicBezTo>
                  <a:cubicBezTo>
                    <a:pt x="25389" y="5568"/>
                    <a:pt x="38830" y="0"/>
                    <a:pt x="52846" y="0"/>
                  </a:cubicBezTo>
                  <a:close/>
                </a:path>
              </a:pathLst>
            </a:custGeom>
            <a:ln w="76200" cap="rnd">
              <a:solidFill>
                <a:srgbClr val="CE007F"/>
              </a:solidFill>
              <a:prstDash val="solid"/>
              <a:round/>
            </a:ln>
          </p:spPr>
          <p:txBody>
            <a:bodyPr/>
            <a:lstStyle/>
            <a:p>
              <a:endParaRPr lang="fr-FR"/>
            </a:p>
          </p:txBody>
        </p:sp>
        <p:sp>
          <p:nvSpPr>
            <p:cNvPr id="18" name="TextBox 18"/>
            <p:cNvSpPr txBox="1"/>
            <p:nvPr/>
          </p:nvSpPr>
          <p:spPr>
            <a:xfrm>
              <a:off x="0" y="-57150"/>
              <a:ext cx="1389036" cy="350795"/>
            </a:xfrm>
            <a:prstGeom prst="rect">
              <a:avLst/>
            </a:prstGeom>
          </p:spPr>
          <p:txBody>
            <a:bodyPr lIns="50800" tIns="50800" rIns="50800" bIns="50800" rtlCol="0" anchor="ctr"/>
            <a:lstStyle/>
            <a:p>
              <a:pPr algn="ctr">
                <a:lnSpc>
                  <a:spcPts val="3543"/>
                </a:lnSpc>
              </a:pPr>
              <a:endParaRPr/>
            </a:p>
          </p:txBody>
        </p:sp>
      </p:grpSp>
      <p:grpSp>
        <p:nvGrpSpPr>
          <p:cNvPr id="19" name="Group 19"/>
          <p:cNvGrpSpPr/>
          <p:nvPr/>
        </p:nvGrpSpPr>
        <p:grpSpPr>
          <a:xfrm>
            <a:off x="11134362" y="2549341"/>
            <a:ext cx="5202854" cy="2196282"/>
            <a:chOff x="0" y="0"/>
            <a:chExt cx="1370299" cy="578445"/>
          </a:xfrm>
        </p:grpSpPr>
        <p:sp>
          <p:nvSpPr>
            <p:cNvPr id="20" name="Freeform 20"/>
            <p:cNvSpPr/>
            <p:nvPr/>
          </p:nvSpPr>
          <p:spPr>
            <a:xfrm>
              <a:off x="0" y="0"/>
              <a:ext cx="1370299" cy="578445"/>
            </a:xfrm>
            <a:custGeom>
              <a:avLst/>
              <a:gdLst/>
              <a:ahLst/>
              <a:cxnLst/>
              <a:rect l="l" t="t" r="r" b="b"/>
              <a:pathLst>
                <a:path w="1370299" h="578445">
                  <a:moveTo>
                    <a:pt x="53569" y="0"/>
                  </a:moveTo>
                  <a:lnTo>
                    <a:pt x="1316730" y="0"/>
                  </a:lnTo>
                  <a:cubicBezTo>
                    <a:pt x="1346315" y="0"/>
                    <a:pt x="1370299" y="23983"/>
                    <a:pt x="1370299" y="53569"/>
                  </a:cubicBezTo>
                  <a:lnTo>
                    <a:pt x="1370299" y="524876"/>
                  </a:lnTo>
                  <a:cubicBezTo>
                    <a:pt x="1370299" y="554461"/>
                    <a:pt x="1346315" y="578445"/>
                    <a:pt x="1316730" y="578445"/>
                  </a:cubicBezTo>
                  <a:lnTo>
                    <a:pt x="53569" y="578445"/>
                  </a:lnTo>
                  <a:cubicBezTo>
                    <a:pt x="23983" y="578445"/>
                    <a:pt x="0" y="554461"/>
                    <a:pt x="0" y="524876"/>
                  </a:cubicBezTo>
                  <a:lnTo>
                    <a:pt x="0" y="53569"/>
                  </a:lnTo>
                  <a:cubicBezTo>
                    <a:pt x="0" y="23983"/>
                    <a:pt x="23983" y="0"/>
                    <a:pt x="53569" y="0"/>
                  </a:cubicBezTo>
                  <a:close/>
                </a:path>
              </a:pathLst>
            </a:custGeom>
            <a:ln w="76200" cap="rnd">
              <a:solidFill>
                <a:srgbClr val="CE007F"/>
              </a:solidFill>
              <a:prstDash val="solid"/>
              <a:round/>
            </a:ln>
          </p:spPr>
          <p:txBody>
            <a:bodyPr/>
            <a:lstStyle/>
            <a:p>
              <a:endParaRPr lang="fr-FR"/>
            </a:p>
          </p:txBody>
        </p:sp>
        <p:sp>
          <p:nvSpPr>
            <p:cNvPr id="21" name="TextBox 21"/>
            <p:cNvSpPr txBox="1"/>
            <p:nvPr/>
          </p:nvSpPr>
          <p:spPr>
            <a:xfrm>
              <a:off x="0" y="-57150"/>
              <a:ext cx="1370299" cy="635595"/>
            </a:xfrm>
            <a:prstGeom prst="rect">
              <a:avLst/>
            </a:prstGeom>
          </p:spPr>
          <p:txBody>
            <a:bodyPr lIns="50800" tIns="50800" rIns="50800" bIns="50800" rtlCol="0" anchor="ctr"/>
            <a:lstStyle/>
            <a:p>
              <a:pPr algn="ctr">
                <a:lnSpc>
                  <a:spcPts val="3543"/>
                </a:lnSpc>
              </a:pPr>
              <a:endParaRPr/>
            </a:p>
          </p:txBody>
        </p:sp>
      </p:grpSp>
      <p:sp>
        <p:nvSpPr>
          <p:cNvPr id="22" name="TextBox 22"/>
          <p:cNvSpPr txBox="1"/>
          <p:nvPr/>
        </p:nvSpPr>
        <p:spPr>
          <a:xfrm>
            <a:off x="11204256" y="2572047"/>
            <a:ext cx="5063065" cy="1967484"/>
          </a:xfrm>
          <a:prstGeom prst="rect">
            <a:avLst/>
          </a:prstGeom>
        </p:spPr>
        <p:txBody>
          <a:bodyPr lIns="0" tIns="0" rIns="0" bIns="0" rtlCol="0" anchor="t">
            <a:spAutoFit/>
          </a:bodyPr>
          <a:lstStyle/>
          <a:p>
            <a:pPr algn="ctr">
              <a:lnSpc>
                <a:spcPts val="3168"/>
              </a:lnSpc>
            </a:pPr>
            <a:r>
              <a:rPr lang="en-US" sz="1800">
                <a:solidFill>
                  <a:srgbClr val="000000"/>
                </a:solidFill>
                <a:latin typeface="IBM Plex Sans"/>
                <a:ea typeface="IBM Plex Sans"/>
                <a:cs typeface="IBM Plex Sans"/>
                <a:sym typeface="IBM Plex Sans"/>
              </a:rPr>
              <a:t>Déclarer à la préfecture les changements dans l’administration de l’association dès que possible afin de pouvoir gérer les signatures avec la banque (déclarations en ligne sur https://lecompteasso.associations.gouv.fr/)</a:t>
            </a:r>
          </a:p>
        </p:txBody>
      </p:sp>
      <p:grpSp>
        <p:nvGrpSpPr>
          <p:cNvPr id="23" name="Group 23"/>
          <p:cNvGrpSpPr/>
          <p:nvPr/>
        </p:nvGrpSpPr>
        <p:grpSpPr>
          <a:xfrm>
            <a:off x="799653" y="6820966"/>
            <a:ext cx="5428711" cy="3021916"/>
            <a:chOff x="0" y="0"/>
            <a:chExt cx="1429784" cy="795896"/>
          </a:xfrm>
        </p:grpSpPr>
        <p:sp>
          <p:nvSpPr>
            <p:cNvPr id="24" name="Freeform 24"/>
            <p:cNvSpPr/>
            <p:nvPr/>
          </p:nvSpPr>
          <p:spPr>
            <a:xfrm>
              <a:off x="0" y="0"/>
              <a:ext cx="1429784" cy="795896"/>
            </a:xfrm>
            <a:custGeom>
              <a:avLst/>
              <a:gdLst/>
              <a:ahLst/>
              <a:cxnLst/>
              <a:rect l="l" t="t" r="r" b="b"/>
              <a:pathLst>
                <a:path w="1429784" h="795896">
                  <a:moveTo>
                    <a:pt x="51340" y="0"/>
                  </a:moveTo>
                  <a:lnTo>
                    <a:pt x="1378444" y="0"/>
                  </a:lnTo>
                  <a:cubicBezTo>
                    <a:pt x="1392060" y="0"/>
                    <a:pt x="1405119" y="5409"/>
                    <a:pt x="1414747" y="15037"/>
                  </a:cubicBezTo>
                  <a:cubicBezTo>
                    <a:pt x="1424375" y="24665"/>
                    <a:pt x="1429784" y="37724"/>
                    <a:pt x="1429784" y="51340"/>
                  </a:cubicBezTo>
                  <a:lnTo>
                    <a:pt x="1429784" y="744556"/>
                  </a:lnTo>
                  <a:cubicBezTo>
                    <a:pt x="1429784" y="772910"/>
                    <a:pt x="1406798" y="795896"/>
                    <a:pt x="1378444" y="795896"/>
                  </a:cubicBezTo>
                  <a:lnTo>
                    <a:pt x="51340" y="795896"/>
                  </a:lnTo>
                  <a:cubicBezTo>
                    <a:pt x="37724" y="795896"/>
                    <a:pt x="24665" y="790487"/>
                    <a:pt x="15037" y="780859"/>
                  </a:cubicBezTo>
                  <a:cubicBezTo>
                    <a:pt x="5409" y="771230"/>
                    <a:pt x="0" y="758172"/>
                    <a:pt x="0" y="744556"/>
                  </a:cubicBezTo>
                  <a:lnTo>
                    <a:pt x="0" y="51340"/>
                  </a:lnTo>
                  <a:cubicBezTo>
                    <a:pt x="0" y="37724"/>
                    <a:pt x="5409" y="24665"/>
                    <a:pt x="15037" y="15037"/>
                  </a:cubicBezTo>
                  <a:cubicBezTo>
                    <a:pt x="24665" y="5409"/>
                    <a:pt x="37724" y="0"/>
                    <a:pt x="51340" y="0"/>
                  </a:cubicBezTo>
                  <a:close/>
                </a:path>
              </a:pathLst>
            </a:custGeom>
            <a:ln w="76200" cap="rnd">
              <a:solidFill>
                <a:srgbClr val="CE007F"/>
              </a:solidFill>
              <a:prstDash val="solid"/>
              <a:round/>
            </a:ln>
          </p:spPr>
          <p:txBody>
            <a:bodyPr/>
            <a:lstStyle/>
            <a:p>
              <a:endParaRPr lang="fr-FR"/>
            </a:p>
          </p:txBody>
        </p:sp>
        <p:sp>
          <p:nvSpPr>
            <p:cNvPr id="25" name="TextBox 25"/>
            <p:cNvSpPr txBox="1"/>
            <p:nvPr/>
          </p:nvSpPr>
          <p:spPr>
            <a:xfrm>
              <a:off x="0" y="-57150"/>
              <a:ext cx="1429784" cy="853046"/>
            </a:xfrm>
            <a:prstGeom prst="rect">
              <a:avLst/>
            </a:prstGeom>
          </p:spPr>
          <p:txBody>
            <a:bodyPr lIns="50800" tIns="50800" rIns="50800" bIns="50800" rtlCol="0" anchor="ctr"/>
            <a:lstStyle/>
            <a:p>
              <a:pPr algn="ctr">
                <a:lnSpc>
                  <a:spcPts val="3543"/>
                </a:lnSpc>
              </a:pPr>
              <a:endParaRPr/>
            </a:p>
          </p:txBody>
        </p:sp>
      </p:grpSp>
      <p:sp>
        <p:nvSpPr>
          <p:cNvPr id="26" name="TextBox 26"/>
          <p:cNvSpPr txBox="1"/>
          <p:nvPr/>
        </p:nvSpPr>
        <p:spPr>
          <a:xfrm>
            <a:off x="982476" y="6935266"/>
            <a:ext cx="5063065" cy="2791333"/>
          </a:xfrm>
          <a:prstGeom prst="rect">
            <a:avLst/>
          </a:prstGeom>
        </p:spPr>
        <p:txBody>
          <a:bodyPr lIns="0" tIns="0" rIns="0" bIns="0" rtlCol="0" anchor="t">
            <a:spAutoFit/>
          </a:bodyPr>
          <a:lstStyle/>
          <a:p>
            <a:pPr algn="ctr">
              <a:lnSpc>
                <a:spcPts val="2816"/>
              </a:lnSpc>
            </a:pPr>
            <a:r>
              <a:rPr lang="en-US" sz="1600">
                <a:solidFill>
                  <a:srgbClr val="000000"/>
                </a:solidFill>
                <a:latin typeface="IBM Plex Sans"/>
                <a:ea typeface="IBM Plex Sans"/>
                <a:cs typeface="IBM Plex Sans"/>
                <a:sym typeface="IBM Plex Sans"/>
              </a:rPr>
              <a:t>Rencontrer  l’agent bancaire responsable du compte dès réception du récépissé préfecture pour mettre à jour les signatures, les moyens de paiement </a:t>
            </a:r>
          </a:p>
          <a:p>
            <a:pPr algn="ctr">
              <a:lnSpc>
                <a:spcPts val="2816"/>
              </a:lnSpc>
            </a:pPr>
            <a:r>
              <a:rPr lang="en-US" sz="1600">
                <a:solidFill>
                  <a:srgbClr val="000000"/>
                </a:solidFill>
                <a:latin typeface="IBM Plex Sans"/>
                <a:ea typeface="IBM Plex Sans"/>
                <a:cs typeface="IBM Plex Sans"/>
                <a:sym typeface="IBM Plex Sans"/>
              </a:rPr>
              <a:t>(le président donne délégation au trésorier)</a:t>
            </a:r>
          </a:p>
          <a:p>
            <a:pPr algn="ctr">
              <a:lnSpc>
                <a:spcPts val="2816"/>
              </a:lnSpc>
            </a:pPr>
            <a:r>
              <a:rPr lang="en-US" sz="1600">
                <a:solidFill>
                  <a:srgbClr val="000000"/>
                </a:solidFill>
                <a:latin typeface="IBM Plex Sans"/>
                <a:ea typeface="IBM Plex Sans"/>
                <a:cs typeface="IBM Plex Sans"/>
                <a:sym typeface="IBM Plex Sans"/>
              </a:rPr>
              <a:t>Attention la carte CB est nominative et doit être détruite en cas de changement de président. </a:t>
            </a:r>
          </a:p>
          <a:p>
            <a:pPr algn="ctr">
              <a:lnSpc>
                <a:spcPts val="2816"/>
              </a:lnSpc>
            </a:pPr>
            <a:r>
              <a:rPr lang="en-US" sz="1600">
                <a:solidFill>
                  <a:srgbClr val="000000"/>
                </a:solidFill>
                <a:latin typeface="IBM Plex Sans"/>
                <a:ea typeface="IBM Plex Sans"/>
                <a:cs typeface="IBM Plex Sans"/>
                <a:sym typeface="IBM Plex Sans"/>
              </a:rPr>
              <a:t>Les talons de chèques des chéquiers remis par l’ancienne équipe doivent être vérifiés.</a:t>
            </a:r>
          </a:p>
        </p:txBody>
      </p:sp>
      <p:sp>
        <p:nvSpPr>
          <p:cNvPr id="27" name="Freeform 27"/>
          <p:cNvSpPr/>
          <p:nvPr/>
        </p:nvSpPr>
        <p:spPr>
          <a:xfrm>
            <a:off x="15952945" y="529956"/>
            <a:ext cx="1825149" cy="997488"/>
          </a:xfrm>
          <a:custGeom>
            <a:avLst/>
            <a:gdLst/>
            <a:ahLst/>
            <a:cxnLst/>
            <a:rect l="l" t="t" r="r" b="b"/>
            <a:pathLst>
              <a:path w="1825149" h="997488">
                <a:moveTo>
                  <a:pt x="0" y="0"/>
                </a:moveTo>
                <a:lnTo>
                  <a:pt x="1825149" y="0"/>
                </a:lnTo>
                <a:lnTo>
                  <a:pt x="1825149" y="997488"/>
                </a:lnTo>
                <a:lnTo>
                  <a:pt x="0" y="997488"/>
                </a:lnTo>
                <a:lnTo>
                  <a:pt x="0" y="0"/>
                </a:lnTo>
                <a:close/>
              </a:path>
            </a:pathLst>
          </a:custGeom>
          <a:blipFill>
            <a:blip r:embed="rId3"/>
            <a:stretch>
              <a:fillRect/>
            </a:stretch>
          </a:blipFill>
        </p:spPr>
        <p:txBody>
          <a:bodyPr/>
          <a:lstStyle/>
          <a:p>
            <a:endParaRPr lang="fr-FR"/>
          </a:p>
        </p:txBody>
      </p:sp>
      <p:sp>
        <p:nvSpPr>
          <p:cNvPr id="28" name="TextBox 28"/>
          <p:cNvSpPr txBox="1"/>
          <p:nvPr/>
        </p:nvSpPr>
        <p:spPr>
          <a:xfrm>
            <a:off x="799653" y="446494"/>
            <a:ext cx="12675145" cy="994410"/>
          </a:xfrm>
          <a:prstGeom prst="rect">
            <a:avLst/>
          </a:prstGeom>
        </p:spPr>
        <p:txBody>
          <a:bodyPr lIns="0" tIns="0" rIns="0" bIns="0" rtlCol="0" anchor="t">
            <a:spAutoFit/>
          </a:bodyPr>
          <a:lstStyle/>
          <a:p>
            <a:pPr algn="l">
              <a:lnSpc>
                <a:spcPts val="7769"/>
              </a:lnSpc>
            </a:pPr>
            <a:r>
              <a:rPr lang="en-US" sz="6999" b="1">
                <a:solidFill>
                  <a:srgbClr val="000000"/>
                </a:solidFill>
                <a:latin typeface="IBM Plex Sans Condensed Bold"/>
                <a:ea typeface="IBM Plex Sans Condensed Bold"/>
                <a:cs typeface="IBM Plex Sans Condensed Bold"/>
                <a:sym typeface="IBM Plex Sans Condensed Bold"/>
              </a:rPr>
              <a:t>QUE FAIRE APRES L’AG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Freeform 2"/>
          <p:cNvSpPr/>
          <p:nvPr/>
        </p:nvSpPr>
        <p:spPr>
          <a:xfrm>
            <a:off x="7050264" y="4117431"/>
            <a:ext cx="4187472" cy="5140869"/>
          </a:xfrm>
          <a:custGeom>
            <a:avLst/>
            <a:gdLst/>
            <a:ahLst/>
            <a:cxnLst/>
            <a:rect l="l" t="t" r="r" b="b"/>
            <a:pathLst>
              <a:path w="4187472" h="5140869">
                <a:moveTo>
                  <a:pt x="0" y="0"/>
                </a:moveTo>
                <a:lnTo>
                  <a:pt x="4187472" y="0"/>
                </a:lnTo>
                <a:lnTo>
                  <a:pt x="4187472" y="5140869"/>
                </a:lnTo>
                <a:lnTo>
                  <a:pt x="0" y="51408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3" name="Group 3"/>
          <p:cNvGrpSpPr/>
          <p:nvPr/>
        </p:nvGrpSpPr>
        <p:grpSpPr>
          <a:xfrm>
            <a:off x="589378" y="4293623"/>
            <a:ext cx="5288816" cy="1239204"/>
            <a:chOff x="0" y="0"/>
            <a:chExt cx="1392939" cy="326375"/>
          </a:xfrm>
        </p:grpSpPr>
        <p:sp>
          <p:nvSpPr>
            <p:cNvPr id="4" name="Freeform 4"/>
            <p:cNvSpPr/>
            <p:nvPr/>
          </p:nvSpPr>
          <p:spPr>
            <a:xfrm>
              <a:off x="0" y="0"/>
              <a:ext cx="1392939" cy="326375"/>
            </a:xfrm>
            <a:custGeom>
              <a:avLst/>
              <a:gdLst/>
              <a:ahLst/>
              <a:cxnLst/>
              <a:rect l="l" t="t" r="r" b="b"/>
              <a:pathLst>
                <a:path w="1392939" h="326375">
                  <a:moveTo>
                    <a:pt x="52698" y="0"/>
                  </a:moveTo>
                  <a:lnTo>
                    <a:pt x="1340241" y="0"/>
                  </a:lnTo>
                  <a:cubicBezTo>
                    <a:pt x="1354218" y="0"/>
                    <a:pt x="1367621" y="5552"/>
                    <a:pt x="1377504" y="15435"/>
                  </a:cubicBezTo>
                  <a:cubicBezTo>
                    <a:pt x="1387387" y="25318"/>
                    <a:pt x="1392939" y="38721"/>
                    <a:pt x="1392939" y="52698"/>
                  </a:cubicBezTo>
                  <a:lnTo>
                    <a:pt x="1392939" y="273677"/>
                  </a:lnTo>
                  <a:cubicBezTo>
                    <a:pt x="1392939" y="287653"/>
                    <a:pt x="1387387" y="301057"/>
                    <a:pt x="1377504" y="310940"/>
                  </a:cubicBezTo>
                  <a:cubicBezTo>
                    <a:pt x="1367621" y="320823"/>
                    <a:pt x="1354218" y="326375"/>
                    <a:pt x="1340241" y="326375"/>
                  </a:cubicBezTo>
                  <a:lnTo>
                    <a:pt x="52698" y="326375"/>
                  </a:lnTo>
                  <a:cubicBezTo>
                    <a:pt x="38721" y="326375"/>
                    <a:pt x="25318" y="320823"/>
                    <a:pt x="15435" y="310940"/>
                  </a:cubicBezTo>
                  <a:cubicBezTo>
                    <a:pt x="5552" y="301057"/>
                    <a:pt x="0" y="287653"/>
                    <a:pt x="0" y="273677"/>
                  </a:cubicBezTo>
                  <a:lnTo>
                    <a:pt x="0" y="52698"/>
                  </a:lnTo>
                  <a:cubicBezTo>
                    <a:pt x="0" y="38721"/>
                    <a:pt x="5552" y="25318"/>
                    <a:pt x="15435" y="15435"/>
                  </a:cubicBezTo>
                  <a:cubicBezTo>
                    <a:pt x="25318" y="5552"/>
                    <a:pt x="38721" y="0"/>
                    <a:pt x="52698" y="0"/>
                  </a:cubicBezTo>
                  <a:close/>
                </a:path>
              </a:pathLst>
            </a:custGeom>
            <a:ln w="76200" cap="rnd">
              <a:solidFill>
                <a:srgbClr val="CE007F"/>
              </a:solidFill>
              <a:prstDash val="solid"/>
              <a:round/>
            </a:ln>
          </p:spPr>
          <p:txBody>
            <a:bodyPr/>
            <a:lstStyle/>
            <a:p>
              <a:endParaRPr lang="fr-FR"/>
            </a:p>
          </p:txBody>
        </p:sp>
        <p:sp>
          <p:nvSpPr>
            <p:cNvPr id="5" name="TextBox 5"/>
            <p:cNvSpPr txBox="1"/>
            <p:nvPr/>
          </p:nvSpPr>
          <p:spPr>
            <a:xfrm>
              <a:off x="0" y="-57150"/>
              <a:ext cx="1392939" cy="383525"/>
            </a:xfrm>
            <a:prstGeom prst="rect">
              <a:avLst/>
            </a:prstGeom>
          </p:spPr>
          <p:txBody>
            <a:bodyPr lIns="50800" tIns="50800" rIns="50800" bIns="50800" rtlCol="0" anchor="ctr"/>
            <a:lstStyle/>
            <a:p>
              <a:pPr algn="ctr">
                <a:lnSpc>
                  <a:spcPts val="3543"/>
                </a:lnSpc>
              </a:pPr>
              <a:endParaRPr/>
            </a:p>
          </p:txBody>
        </p:sp>
      </p:grpSp>
      <p:grpSp>
        <p:nvGrpSpPr>
          <p:cNvPr id="6" name="Group 6"/>
          <p:cNvGrpSpPr/>
          <p:nvPr/>
        </p:nvGrpSpPr>
        <p:grpSpPr>
          <a:xfrm>
            <a:off x="11933061" y="4913226"/>
            <a:ext cx="5395091" cy="1518765"/>
            <a:chOff x="0" y="0"/>
            <a:chExt cx="1420929" cy="400004"/>
          </a:xfrm>
        </p:grpSpPr>
        <p:sp>
          <p:nvSpPr>
            <p:cNvPr id="7" name="Freeform 7"/>
            <p:cNvSpPr/>
            <p:nvPr/>
          </p:nvSpPr>
          <p:spPr>
            <a:xfrm>
              <a:off x="0" y="0"/>
              <a:ext cx="1420929" cy="400004"/>
            </a:xfrm>
            <a:custGeom>
              <a:avLst/>
              <a:gdLst/>
              <a:ahLst/>
              <a:cxnLst/>
              <a:rect l="l" t="t" r="r" b="b"/>
              <a:pathLst>
                <a:path w="1420929" h="400004">
                  <a:moveTo>
                    <a:pt x="51660" y="0"/>
                  </a:moveTo>
                  <a:lnTo>
                    <a:pt x="1369270" y="0"/>
                  </a:lnTo>
                  <a:cubicBezTo>
                    <a:pt x="1382971" y="0"/>
                    <a:pt x="1396111" y="5443"/>
                    <a:pt x="1405799" y="15131"/>
                  </a:cubicBezTo>
                  <a:cubicBezTo>
                    <a:pt x="1415487" y="24819"/>
                    <a:pt x="1420929" y="37959"/>
                    <a:pt x="1420929" y="51660"/>
                  </a:cubicBezTo>
                  <a:lnTo>
                    <a:pt x="1420929" y="348344"/>
                  </a:lnTo>
                  <a:cubicBezTo>
                    <a:pt x="1420929" y="376875"/>
                    <a:pt x="1397801" y="400004"/>
                    <a:pt x="1369270" y="400004"/>
                  </a:cubicBezTo>
                  <a:lnTo>
                    <a:pt x="51660" y="400004"/>
                  </a:lnTo>
                  <a:cubicBezTo>
                    <a:pt x="37959" y="400004"/>
                    <a:pt x="24819" y="394561"/>
                    <a:pt x="15131" y="384873"/>
                  </a:cubicBezTo>
                  <a:cubicBezTo>
                    <a:pt x="5443" y="375185"/>
                    <a:pt x="0" y="362045"/>
                    <a:pt x="0" y="348344"/>
                  </a:cubicBezTo>
                  <a:lnTo>
                    <a:pt x="0" y="51660"/>
                  </a:lnTo>
                  <a:cubicBezTo>
                    <a:pt x="0" y="37959"/>
                    <a:pt x="5443" y="24819"/>
                    <a:pt x="15131" y="15131"/>
                  </a:cubicBezTo>
                  <a:cubicBezTo>
                    <a:pt x="24819" y="5443"/>
                    <a:pt x="37959" y="0"/>
                    <a:pt x="51660" y="0"/>
                  </a:cubicBezTo>
                  <a:close/>
                </a:path>
              </a:pathLst>
            </a:custGeom>
            <a:ln w="76200" cap="rnd">
              <a:solidFill>
                <a:srgbClr val="CE007F"/>
              </a:solidFill>
              <a:prstDash val="solid"/>
              <a:round/>
            </a:ln>
          </p:spPr>
          <p:txBody>
            <a:bodyPr/>
            <a:lstStyle/>
            <a:p>
              <a:endParaRPr lang="fr-FR"/>
            </a:p>
          </p:txBody>
        </p:sp>
        <p:sp>
          <p:nvSpPr>
            <p:cNvPr id="8" name="TextBox 8"/>
            <p:cNvSpPr txBox="1"/>
            <p:nvPr/>
          </p:nvSpPr>
          <p:spPr>
            <a:xfrm>
              <a:off x="0" y="-57150"/>
              <a:ext cx="1420929" cy="457154"/>
            </a:xfrm>
            <a:prstGeom prst="rect">
              <a:avLst/>
            </a:prstGeom>
          </p:spPr>
          <p:txBody>
            <a:bodyPr lIns="50800" tIns="50800" rIns="50800" bIns="50800" rtlCol="0" anchor="ctr"/>
            <a:lstStyle/>
            <a:p>
              <a:pPr algn="ctr">
                <a:lnSpc>
                  <a:spcPts val="3543"/>
                </a:lnSpc>
              </a:pPr>
              <a:endParaRPr/>
            </a:p>
          </p:txBody>
        </p:sp>
      </p:grpSp>
      <p:sp>
        <p:nvSpPr>
          <p:cNvPr id="9" name="TextBox 9"/>
          <p:cNvSpPr txBox="1"/>
          <p:nvPr/>
        </p:nvSpPr>
        <p:spPr>
          <a:xfrm>
            <a:off x="659273" y="4429018"/>
            <a:ext cx="5063065" cy="767334"/>
          </a:xfrm>
          <a:prstGeom prst="rect">
            <a:avLst/>
          </a:prstGeom>
        </p:spPr>
        <p:txBody>
          <a:bodyPr lIns="0" tIns="0" rIns="0" bIns="0" rtlCol="0" anchor="t">
            <a:spAutoFit/>
          </a:bodyPr>
          <a:lstStyle/>
          <a:p>
            <a:pPr algn="ctr">
              <a:lnSpc>
                <a:spcPts val="3168"/>
              </a:lnSpc>
            </a:pPr>
            <a:r>
              <a:rPr lang="en-US" sz="1800">
                <a:solidFill>
                  <a:srgbClr val="000000"/>
                </a:solidFill>
                <a:latin typeface="IBM Plex Sans"/>
                <a:ea typeface="IBM Plex Sans"/>
                <a:cs typeface="IBM Plex Sans"/>
                <a:sym typeface="IBM Plex Sans"/>
              </a:rPr>
              <a:t>Prévoir et diffuser aux conseillers administrateurs le calendrier des CA de l’année</a:t>
            </a:r>
          </a:p>
        </p:txBody>
      </p:sp>
      <p:sp>
        <p:nvSpPr>
          <p:cNvPr id="10" name="TextBox 10"/>
          <p:cNvSpPr txBox="1"/>
          <p:nvPr/>
        </p:nvSpPr>
        <p:spPr>
          <a:xfrm>
            <a:off x="12120416" y="5077099"/>
            <a:ext cx="5063065" cy="1167384"/>
          </a:xfrm>
          <a:prstGeom prst="rect">
            <a:avLst/>
          </a:prstGeom>
        </p:spPr>
        <p:txBody>
          <a:bodyPr lIns="0" tIns="0" rIns="0" bIns="0" rtlCol="0" anchor="t">
            <a:spAutoFit/>
          </a:bodyPr>
          <a:lstStyle/>
          <a:p>
            <a:pPr algn="ctr">
              <a:lnSpc>
                <a:spcPts val="3168"/>
              </a:lnSpc>
            </a:pPr>
            <a:r>
              <a:rPr lang="en-US" sz="1800">
                <a:solidFill>
                  <a:srgbClr val="000000"/>
                </a:solidFill>
                <a:latin typeface="IBM Plex Sans"/>
                <a:ea typeface="IBM Plex Sans"/>
                <a:cs typeface="IBM Plex Sans"/>
                <a:sym typeface="IBM Plex Sans"/>
              </a:rPr>
              <a:t>Communiquez auprès de la communauté éducative les grands rendez-vous de l’année et sollicitez des bénévoles pour ces projets</a:t>
            </a:r>
          </a:p>
        </p:txBody>
      </p:sp>
      <p:grpSp>
        <p:nvGrpSpPr>
          <p:cNvPr id="11" name="Group 11"/>
          <p:cNvGrpSpPr/>
          <p:nvPr/>
        </p:nvGrpSpPr>
        <p:grpSpPr>
          <a:xfrm>
            <a:off x="1636181" y="5955055"/>
            <a:ext cx="4975201" cy="1869032"/>
            <a:chOff x="0" y="0"/>
            <a:chExt cx="1310341" cy="492255"/>
          </a:xfrm>
        </p:grpSpPr>
        <p:sp>
          <p:nvSpPr>
            <p:cNvPr id="12" name="Freeform 12"/>
            <p:cNvSpPr/>
            <p:nvPr/>
          </p:nvSpPr>
          <p:spPr>
            <a:xfrm>
              <a:off x="0" y="0"/>
              <a:ext cx="1310341" cy="492255"/>
            </a:xfrm>
            <a:custGeom>
              <a:avLst/>
              <a:gdLst/>
              <a:ahLst/>
              <a:cxnLst/>
              <a:rect l="l" t="t" r="r" b="b"/>
              <a:pathLst>
                <a:path w="1310341" h="492255">
                  <a:moveTo>
                    <a:pt x="56020" y="0"/>
                  </a:moveTo>
                  <a:lnTo>
                    <a:pt x="1254321" y="0"/>
                  </a:lnTo>
                  <a:cubicBezTo>
                    <a:pt x="1269179" y="0"/>
                    <a:pt x="1283428" y="5902"/>
                    <a:pt x="1293933" y="16408"/>
                  </a:cubicBezTo>
                  <a:cubicBezTo>
                    <a:pt x="1304439" y="26914"/>
                    <a:pt x="1310341" y="41162"/>
                    <a:pt x="1310341" y="56020"/>
                  </a:cubicBezTo>
                  <a:lnTo>
                    <a:pt x="1310341" y="436236"/>
                  </a:lnTo>
                  <a:cubicBezTo>
                    <a:pt x="1310341" y="467174"/>
                    <a:pt x="1285260" y="492255"/>
                    <a:pt x="1254321" y="492255"/>
                  </a:cubicBezTo>
                  <a:lnTo>
                    <a:pt x="56020" y="492255"/>
                  </a:lnTo>
                  <a:cubicBezTo>
                    <a:pt x="25081" y="492255"/>
                    <a:pt x="0" y="467174"/>
                    <a:pt x="0" y="436236"/>
                  </a:cubicBezTo>
                  <a:lnTo>
                    <a:pt x="0" y="56020"/>
                  </a:lnTo>
                  <a:cubicBezTo>
                    <a:pt x="0" y="25081"/>
                    <a:pt x="25081" y="0"/>
                    <a:pt x="56020" y="0"/>
                  </a:cubicBezTo>
                  <a:close/>
                </a:path>
              </a:pathLst>
            </a:custGeom>
            <a:ln w="76200" cap="rnd">
              <a:solidFill>
                <a:srgbClr val="CE007F"/>
              </a:solidFill>
              <a:prstDash val="solid"/>
              <a:round/>
            </a:ln>
          </p:spPr>
          <p:txBody>
            <a:bodyPr/>
            <a:lstStyle/>
            <a:p>
              <a:endParaRPr lang="fr-FR"/>
            </a:p>
          </p:txBody>
        </p:sp>
        <p:sp>
          <p:nvSpPr>
            <p:cNvPr id="13" name="TextBox 13"/>
            <p:cNvSpPr txBox="1"/>
            <p:nvPr/>
          </p:nvSpPr>
          <p:spPr>
            <a:xfrm>
              <a:off x="0" y="-57150"/>
              <a:ext cx="1310341" cy="549405"/>
            </a:xfrm>
            <a:prstGeom prst="rect">
              <a:avLst/>
            </a:prstGeom>
          </p:spPr>
          <p:txBody>
            <a:bodyPr lIns="50800" tIns="50800" rIns="50800" bIns="50800" rtlCol="0" anchor="ctr"/>
            <a:lstStyle/>
            <a:p>
              <a:pPr algn="ctr">
                <a:lnSpc>
                  <a:spcPts val="3543"/>
                </a:lnSpc>
              </a:pPr>
              <a:endParaRPr/>
            </a:p>
          </p:txBody>
        </p:sp>
      </p:grpSp>
      <p:sp>
        <p:nvSpPr>
          <p:cNvPr id="14" name="TextBox 14"/>
          <p:cNvSpPr txBox="1"/>
          <p:nvPr/>
        </p:nvSpPr>
        <p:spPr>
          <a:xfrm>
            <a:off x="1819004" y="6048994"/>
            <a:ext cx="4540011" cy="1567434"/>
          </a:xfrm>
          <a:prstGeom prst="rect">
            <a:avLst/>
          </a:prstGeom>
        </p:spPr>
        <p:txBody>
          <a:bodyPr lIns="0" tIns="0" rIns="0" bIns="0" rtlCol="0" anchor="t">
            <a:spAutoFit/>
          </a:bodyPr>
          <a:lstStyle/>
          <a:p>
            <a:pPr algn="ctr">
              <a:lnSpc>
                <a:spcPts val="3168"/>
              </a:lnSpc>
            </a:pPr>
            <a:r>
              <a:rPr lang="en-US" sz="1800">
                <a:solidFill>
                  <a:srgbClr val="000000"/>
                </a:solidFill>
                <a:latin typeface="IBM Plex Sans"/>
                <a:ea typeface="IBM Plex Sans"/>
                <a:cs typeface="IBM Plex Sans"/>
                <a:sym typeface="IBM Plex Sans"/>
              </a:rPr>
              <a:t>Présenter le CA à la communauté éducative (rencontre avec le chef d’établissement, affichage d’un trombinoscope, message à toute la communauté éducative)</a:t>
            </a:r>
          </a:p>
        </p:txBody>
      </p:sp>
      <p:grpSp>
        <p:nvGrpSpPr>
          <p:cNvPr id="15" name="Group 15"/>
          <p:cNvGrpSpPr/>
          <p:nvPr/>
        </p:nvGrpSpPr>
        <p:grpSpPr>
          <a:xfrm>
            <a:off x="2496741" y="8614662"/>
            <a:ext cx="5273995" cy="1114933"/>
            <a:chOff x="0" y="0"/>
            <a:chExt cx="1389036" cy="293645"/>
          </a:xfrm>
        </p:grpSpPr>
        <p:sp>
          <p:nvSpPr>
            <p:cNvPr id="16" name="Freeform 16"/>
            <p:cNvSpPr/>
            <p:nvPr/>
          </p:nvSpPr>
          <p:spPr>
            <a:xfrm>
              <a:off x="0" y="0"/>
              <a:ext cx="1389036" cy="293645"/>
            </a:xfrm>
            <a:custGeom>
              <a:avLst/>
              <a:gdLst/>
              <a:ahLst/>
              <a:cxnLst/>
              <a:rect l="l" t="t" r="r" b="b"/>
              <a:pathLst>
                <a:path w="1389036" h="293645">
                  <a:moveTo>
                    <a:pt x="52846" y="0"/>
                  </a:moveTo>
                  <a:lnTo>
                    <a:pt x="1336190" y="0"/>
                  </a:lnTo>
                  <a:cubicBezTo>
                    <a:pt x="1350205" y="0"/>
                    <a:pt x="1363647" y="5568"/>
                    <a:pt x="1373558" y="15478"/>
                  </a:cubicBezTo>
                  <a:cubicBezTo>
                    <a:pt x="1383468" y="25389"/>
                    <a:pt x="1389036" y="38830"/>
                    <a:pt x="1389036" y="52846"/>
                  </a:cubicBezTo>
                  <a:lnTo>
                    <a:pt x="1389036" y="240799"/>
                  </a:lnTo>
                  <a:cubicBezTo>
                    <a:pt x="1389036" y="254815"/>
                    <a:pt x="1383468" y="268256"/>
                    <a:pt x="1373558" y="278167"/>
                  </a:cubicBezTo>
                  <a:cubicBezTo>
                    <a:pt x="1363647" y="288077"/>
                    <a:pt x="1350205" y="293645"/>
                    <a:pt x="1336190" y="293645"/>
                  </a:cubicBezTo>
                  <a:lnTo>
                    <a:pt x="52846" y="293645"/>
                  </a:lnTo>
                  <a:cubicBezTo>
                    <a:pt x="38830" y="293645"/>
                    <a:pt x="25389" y="288077"/>
                    <a:pt x="15478" y="278167"/>
                  </a:cubicBezTo>
                  <a:cubicBezTo>
                    <a:pt x="5568" y="268256"/>
                    <a:pt x="0" y="254815"/>
                    <a:pt x="0" y="240799"/>
                  </a:cubicBezTo>
                  <a:lnTo>
                    <a:pt x="0" y="52846"/>
                  </a:lnTo>
                  <a:cubicBezTo>
                    <a:pt x="0" y="38830"/>
                    <a:pt x="5568" y="25389"/>
                    <a:pt x="15478" y="15478"/>
                  </a:cubicBezTo>
                  <a:cubicBezTo>
                    <a:pt x="25389" y="5568"/>
                    <a:pt x="38830" y="0"/>
                    <a:pt x="52846" y="0"/>
                  </a:cubicBezTo>
                  <a:close/>
                </a:path>
              </a:pathLst>
            </a:custGeom>
            <a:ln w="76200" cap="rnd">
              <a:solidFill>
                <a:srgbClr val="CE007F"/>
              </a:solidFill>
              <a:prstDash val="solid"/>
              <a:round/>
            </a:ln>
          </p:spPr>
          <p:txBody>
            <a:bodyPr/>
            <a:lstStyle/>
            <a:p>
              <a:endParaRPr lang="fr-FR"/>
            </a:p>
          </p:txBody>
        </p:sp>
        <p:sp>
          <p:nvSpPr>
            <p:cNvPr id="17" name="TextBox 17"/>
            <p:cNvSpPr txBox="1"/>
            <p:nvPr/>
          </p:nvSpPr>
          <p:spPr>
            <a:xfrm>
              <a:off x="0" y="-57150"/>
              <a:ext cx="1389036" cy="350795"/>
            </a:xfrm>
            <a:prstGeom prst="rect">
              <a:avLst/>
            </a:prstGeom>
          </p:spPr>
          <p:txBody>
            <a:bodyPr lIns="50800" tIns="50800" rIns="50800" bIns="50800" rtlCol="0" anchor="ctr"/>
            <a:lstStyle/>
            <a:p>
              <a:pPr algn="ctr">
                <a:lnSpc>
                  <a:spcPts val="3543"/>
                </a:lnSpc>
              </a:pPr>
              <a:endParaRPr/>
            </a:p>
          </p:txBody>
        </p:sp>
      </p:grpSp>
      <p:sp>
        <p:nvSpPr>
          <p:cNvPr id="18" name="TextBox 18"/>
          <p:cNvSpPr txBox="1"/>
          <p:nvPr/>
        </p:nvSpPr>
        <p:spPr>
          <a:xfrm>
            <a:off x="2566635" y="8731617"/>
            <a:ext cx="5063065" cy="767334"/>
          </a:xfrm>
          <a:prstGeom prst="rect">
            <a:avLst/>
          </a:prstGeom>
        </p:spPr>
        <p:txBody>
          <a:bodyPr lIns="0" tIns="0" rIns="0" bIns="0" rtlCol="0" anchor="t">
            <a:spAutoFit/>
          </a:bodyPr>
          <a:lstStyle/>
          <a:p>
            <a:pPr algn="ctr">
              <a:lnSpc>
                <a:spcPts val="3168"/>
              </a:lnSpc>
            </a:pPr>
            <a:r>
              <a:rPr lang="en-US" sz="1800">
                <a:solidFill>
                  <a:srgbClr val="000000"/>
                </a:solidFill>
                <a:latin typeface="IBM Plex Sans"/>
                <a:ea typeface="IBM Plex Sans"/>
                <a:cs typeface="IBM Plex Sans"/>
                <a:sym typeface="IBM Plex Sans"/>
              </a:rPr>
              <a:t>Communiquer le montant de la cotisation N+1 au CE et à l’Ogec (si changement)</a:t>
            </a:r>
          </a:p>
        </p:txBody>
      </p:sp>
      <p:grpSp>
        <p:nvGrpSpPr>
          <p:cNvPr id="19" name="Group 19"/>
          <p:cNvGrpSpPr/>
          <p:nvPr/>
        </p:nvGrpSpPr>
        <p:grpSpPr>
          <a:xfrm>
            <a:off x="10963623" y="2728146"/>
            <a:ext cx="5299895" cy="1389285"/>
            <a:chOff x="0" y="0"/>
            <a:chExt cx="1395857" cy="365902"/>
          </a:xfrm>
        </p:grpSpPr>
        <p:sp>
          <p:nvSpPr>
            <p:cNvPr id="20" name="Freeform 20"/>
            <p:cNvSpPr/>
            <p:nvPr/>
          </p:nvSpPr>
          <p:spPr>
            <a:xfrm>
              <a:off x="0" y="0"/>
              <a:ext cx="1395857" cy="365902"/>
            </a:xfrm>
            <a:custGeom>
              <a:avLst/>
              <a:gdLst/>
              <a:ahLst/>
              <a:cxnLst/>
              <a:rect l="l" t="t" r="r" b="b"/>
              <a:pathLst>
                <a:path w="1395857" h="365902">
                  <a:moveTo>
                    <a:pt x="52588" y="0"/>
                  </a:moveTo>
                  <a:lnTo>
                    <a:pt x="1343270" y="0"/>
                  </a:lnTo>
                  <a:cubicBezTo>
                    <a:pt x="1372313" y="0"/>
                    <a:pt x="1395857" y="23544"/>
                    <a:pt x="1395857" y="52588"/>
                  </a:cubicBezTo>
                  <a:lnTo>
                    <a:pt x="1395857" y="313315"/>
                  </a:lnTo>
                  <a:cubicBezTo>
                    <a:pt x="1395857" y="327262"/>
                    <a:pt x="1390317" y="340638"/>
                    <a:pt x="1380455" y="350500"/>
                  </a:cubicBezTo>
                  <a:cubicBezTo>
                    <a:pt x="1370593" y="360362"/>
                    <a:pt x="1357217" y="365902"/>
                    <a:pt x="1343270" y="365902"/>
                  </a:cubicBezTo>
                  <a:lnTo>
                    <a:pt x="52588" y="365902"/>
                  </a:lnTo>
                  <a:cubicBezTo>
                    <a:pt x="23544" y="365902"/>
                    <a:pt x="0" y="342358"/>
                    <a:pt x="0" y="313315"/>
                  </a:cubicBezTo>
                  <a:lnTo>
                    <a:pt x="0" y="52588"/>
                  </a:lnTo>
                  <a:cubicBezTo>
                    <a:pt x="0" y="23544"/>
                    <a:pt x="23544" y="0"/>
                    <a:pt x="52588" y="0"/>
                  </a:cubicBezTo>
                  <a:close/>
                </a:path>
              </a:pathLst>
            </a:custGeom>
            <a:ln w="76200" cap="rnd">
              <a:solidFill>
                <a:srgbClr val="CE007F"/>
              </a:solidFill>
              <a:prstDash val="solid"/>
              <a:round/>
            </a:ln>
          </p:spPr>
          <p:txBody>
            <a:bodyPr/>
            <a:lstStyle/>
            <a:p>
              <a:endParaRPr lang="fr-FR"/>
            </a:p>
          </p:txBody>
        </p:sp>
        <p:sp>
          <p:nvSpPr>
            <p:cNvPr id="21" name="TextBox 21"/>
            <p:cNvSpPr txBox="1"/>
            <p:nvPr/>
          </p:nvSpPr>
          <p:spPr>
            <a:xfrm>
              <a:off x="0" y="-57150"/>
              <a:ext cx="1395857" cy="423052"/>
            </a:xfrm>
            <a:prstGeom prst="rect">
              <a:avLst/>
            </a:prstGeom>
          </p:spPr>
          <p:txBody>
            <a:bodyPr lIns="50800" tIns="50800" rIns="50800" bIns="50800" rtlCol="0" anchor="ctr"/>
            <a:lstStyle/>
            <a:p>
              <a:pPr algn="ctr">
                <a:lnSpc>
                  <a:spcPts val="3543"/>
                </a:lnSpc>
              </a:pPr>
              <a:endParaRPr/>
            </a:p>
          </p:txBody>
        </p:sp>
      </p:grpSp>
      <p:sp>
        <p:nvSpPr>
          <p:cNvPr id="22" name="TextBox 22"/>
          <p:cNvSpPr txBox="1"/>
          <p:nvPr/>
        </p:nvSpPr>
        <p:spPr>
          <a:xfrm>
            <a:off x="11033517" y="2750851"/>
            <a:ext cx="5063065" cy="1167384"/>
          </a:xfrm>
          <a:prstGeom prst="rect">
            <a:avLst/>
          </a:prstGeom>
        </p:spPr>
        <p:txBody>
          <a:bodyPr lIns="0" tIns="0" rIns="0" bIns="0" rtlCol="0" anchor="t">
            <a:spAutoFit/>
          </a:bodyPr>
          <a:lstStyle/>
          <a:p>
            <a:pPr algn="ctr">
              <a:lnSpc>
                <a:spcPts val="3168"/>
              </a:lnSpc>
            </a:pPr>
            <a:r>
              <a:rPr lang="en-US" sz="1800">
                <a:solidFill>
                  <a:srgbClr val="000000"/>
                </a:solidFill>
                <a:latin typeface="IBM Plex Sans"/>
                <a:ea typeface="IBM Plex Sans"/>
                <a:cs typeface="IBM Plex Sans"/>
                <a:sym typeface="IBM Plex Sans"/>
              </a:rPr>
              <a:t>Consigner tous les documents administratifs </a:t>
            </a:r>
          </a:p>
          <a:p>
            <a:pPr algn="ctr">
              <a:lnSpc>
                <a:spcPts val="3168"/>
              </a:lnSpc>
            </a:pPr>
            <a:r>
              <a:rPr lang="en-US" sz="1800">
                <a:solidFill>
                  <a:srgbClr val="000000"/>
                </a:solidFill>
                <a:latin typeface="IBM Plex Sans"/>
                <a:ea typeface="IBM Plex Sans"/>
                <a:cs typeface="IBM Plex Sans"/>
                <a:sym typeface="IBM Plex Sans"/>
              </a:rPr>
              <a:t>et bancaires de l’association </a:t>
            </a:r>
          </a:p>
          <a:p>
            <a:pPr algn="ctr">
              <a:lnSpc>
                <a:spcPts val="3168"/>
              </a:lnSpc>
            </a:pPr>
            <a:r>
              <a:rPr lang="en-US" sz="1800">
                <a:solidFill>
                  <a:srgbClr val="000000"/>
                </a:solidFill>
                <a:latin typeface="IBM Plex Sans"/>
                <a:ea typeface="IBM Plex Sans"/>
                <a:cs typeface="IBM Plex Sans"/>
                <a:sym typeface="IBM Plex Sans"/>
              </a:rPr>
              <a:t>dans le coffre-fort numérique</a:t>
            </a:r>
          </a:p>
        </p:txBody>
      </p:sp>
      <p:grpSp>
        <p:nvGrpSpPr>
          <p:cNvPr id="23" name="Group 23"/>
          <p:cNvGrpSpPr/>
          <p:nvPr/>
        </p:nvGrpSpPr>
        <p:grpSpPr>
          <a:xfrm>
            <a:off x="3285756" y="1797739"/>
            <a:ext cx="5515876" cy="2196718"/>
            <a:chOff x="0" y="0"/>
            <a:chExt cx="1452741" cy="578559"/>
          </a:xfrm>
        </p:grpSpPr>
        <p:sp>
          <p:nvSpPr>
            <p:cNvPr id="24" name="Freeform 24"/>
            <p:cNvSpPr/>
            <p:nvPr/>
          </p:nvSpPr>
          <p:spPr>
            <a:xfrm>
              <a:off x="0" y="0"/>
              <a:ext cx="1452741" cy="578559"/>
            </a:xfrm>
            <a:custGeom>
              <a:avLst/>
              <a:gdLst/>
              <a:ahLst/>
              <a:cxnLst/>
              <a:rect l="l" t="t" r="r" b="b"/>
              <a:pathLst>
                <a:path w="1452741" h="578559">
                  <a:moveTo>
                    <a:pt x="50529" y="0"/>
                  </a:moveTo>
                  <a:lnTo>
                    <a:pt x="1402212" y="0"/>
                  </a:lnTo>
                  <a:cubicBezTo>
                    <a:pt x="1415613" y="0"/>
                    <a:pt x="1428466" y="5324"/>
                    <a:pt x="1437941" y="14799"/>
                  </a:cubicBezTo>
                  <a:cubicBezTo>
                    <a:pt x="1447417" y="24275"/>
                    <a:pt x="1452741" y="37128"/>
                    <a:pt x="1452741" y="50529"/>
                  </a:cubicBezTo>
                  <a:lnTo>
                    <a:pt x="1452741" y="528031"/>
                  </a:lnTo>
                  <a:cubicBezTo>
                    <a:pt x="1452741" y="555937"/>
                    <a:pt x="1430119" y="578559"/>
                    <a:pt x="1402212" y="578559"/>
                  </a:cubicBezTo>
                  <a:lnTo>
                    <a:pt x="50529" y="578559"/>
                  </a:lnTo>
                  <a:cubicBezTo>
                    <a:pt x="22622" y="578559"/>
                    <a:pt x="0" y="555937"/>
                    <a:pt x="0" y="528031"/>
                  </a:cubicBezTo>
                  <a:lnTo>
                    <a:pt x="0" y="50529"/>
                  </a:lnTo>
                  <a:cubicBezTo>
                    <a:pt x="0" y="22622"/>
                    <a:pt x="22622" y="0"/>
                    <a:pt x="50529" y="0"/>
                  </a:cubicBezTo>
                  <a:close/>
                </a:path>
              </a:pathLst>
            </a:custGeom>
            <a:ln w="76200" cap="rnd">
              <a:solidFill>
                <a:srgbClr val="CE007F"/>
              </a:solidFill>
              <a:prstDash val="solid"/>
              <a:round/>
            </a:ln>
          </p:spPr>
          <p:txBody>
            <a:bodyPr/>
            <a:lstStyle/>
            <a:p>
              <a:endParaRPr lang="fr-FR"/>
            </a:p>
          </p:txBody>
        </p:sp>
        <p:sp>
          <p:nvSpPr>
            <p:cNvPr id="25" name="TextBox 25"/>
            <p:cNvSpPr txBox="1"/>
            <p:nvPr/>
          </p:nvSpPr>
          <p:spPr>
            <a:xfrm>
              <a:off x="0" y="-57150"/>
              <a:ext cx="1452741" cy="635709"/>
            </a:xfrm>
            <a:prstGeom prst="rect">
              <a:avLst/>
            </a:prstGeom>
          </p:spPr>
          <p:txBody>
            <a:bodyPr lIns="50800" tIns="50800" rIns="50800" bIns="50800" rtlCol="0" anchor="ctr"/>
            <a:lstStyle/>
            <a:p>
              <a:pPr algn="ctr">
                <a:lnSpc>
                  <a:spcPts val="3543"/>
                </a:lnSpc>
              </a:pPr>
              <a:endParaRPr/>
            </a:p>
          </p:txBody>
        </p:sp>
      </p:grpSp>
      <p:sp>
        <p:nvSpPr>
          <p:cNvPr id="26" name="TextBox 26"/>
          <p:cNvSpPr txBox="1"/>
          <p:nvPr/>
        </p:nvSpPr>
        <p:spPr>
          <a:xfrm>
            <a:off x="3468579" y="1891677"/>
            <a:ext cx="5170375" cy="1967484"/>
          </a:xfrm>
          <a:prstGeom prst="rect">
            <a:avLst/>
          </a:prstGeom>
        </p:spPr>
        <p:txBody>
          <a:bodyPr lIns="0" tIns="0" rIns="0" bIns="0" rtlCol="0" anchor="t">
            <a:spAutoFit/>
          </a:bodyPr>
          <a:lstStyle/>
          <a:p>
            <a:pPr algn="ctr">
              <a:lnSpc>
                <a:spcPts val="3168"/>
              </a:lnSpc>
            </a:pPr>
            <a:r>
              <a:rPr lang="en-US" sz="1800">
                <a:solidFill>
                  <a:srgbClr val="000000"/>
                </a:solidFill>
                <a:latin typeface="IBM Plex Sans"/>
                <a:ea typeface="IBM Plex Sans"/>
                <a:cs typeface="IBM Plex Sans"/>
                <a:sym typeface="IBM Plex Sans"/>
              </a:rPr>
              <a:t>En cas de modification des statuts lors </a:t>
            </a:r>
          </a:p>
          <a:p>
            <a:pPr algn="ctr">
              <a:lnSpc>
                <a:spcPts val="3168"/>
              </a:lnSpc>
            </a:pPr>
            <a:r>
              <a:rPr lang="en-US" sz="1800">
                <a:solidFill>
                  <a:srgbClr val="000000"/>
                </a:solidFill>
                <a:latin typeface="IBM Plex Sans"/>
                <a:ea typeface="IBM Plex Sans"/>
                <a:cs typeface="IBM Plex Sans"/>
                <a:sym typeface="IBM Plex Sans"/>
              </a:rPr>
              <a:t>d’une AG extraordinaire, il faut adresser le texte modifié des statuts en double exemplaire (certifiés conformes par le président et le secrétaire ou, à défaut, par deux administrateurs).</a:t>
            </a:r>
          </a:p>
        </p:txBody>
      </p:sp>
      <p:grpSp>
        <p:nvGrpSpPr>
          <p:cNvPr id="27" name="Group 27"/>
          <p:cNvGrpSpPr/>
          <p:nvPr/>
        </p:nvGrpSpPr>
        <p:grpSpPr>
          <a:xfrm>
            <a:off x="11540737" y="7087995"/>
            <a:ext cx="6468883" cy="2541116"/>
            <a:chOff x="0" y="0"/>
            <a:chExt cx="1703739" cy="669265"/>
          </a:xfrm>
        </p:grpSpPr>
        <p:sp>
          <p:nvSpPr>
            <p:cNvPr id="28" name="Freeform 28"/>
            <p:cNvSpPr/>
            <p:nvPr/>
          </p:nvSpPr>
          <p:spPr>
            <a:xfrm>
              <a:off x="0" y="0"/>
              <a:ext cx="1703739" cy="669265"/>
            </a:xfrm>
            <a:custGeom>
              <a:avLst/>
              <a:gdLst/>
              <a:ahLst/>
              <a:cxnLst/>
              <a:rect l="l" t="t" r="r" b="b"/>
              <a:pathLst>
                <a:path w="1703739" h="669265">
                  <a:moveTo>
                    <a:pt x="43085" y="0"/>
                  </a:moveTo>
                  <a:lnTo>
                    <a:pt x="1660654" y="0"/>
                  </a:lnTo>
                  <a:cubicBezTo>
                    <a:pt x="1672081" y="0"/>
                    <a:pt x="1683040" y="4539"/>
                    <a:pt x="1691119" y="12619"/>
                  </a:cubicBezTo>
                  <a:cubicBezTo>
                    <a:pt x="1699199" y="20699"/>
                    <a:pt x="1703739" y="31658"/>
                    <a:pt x="1703739" y="43085"/>
                  </a:cubicBezTo>
                  <a:lnTo>
                    <a:pt x="1703739" y="626180"/>
                  </a:lnTo>
                  <a:cubicBezTo>
                    <a:pt x="1703739" y="637607"/>
                    <a:pt x="1699199" y="648566"/>
                    <a:pt x="1691119" y="656646"/>
                  </a:cubicBezTo>
                  <a:cubicBezTo>
                    <a:pt x="1683040" y="664726"/>
                    <a:pt x="1672081" y="669265"/>
                    <a:pt x="1660654" y="669265"/>
                  </a:cubicBezTo>
                  <a:lnTo>
                    <a:pt x="43085" y="669265"/>
                  </a:lnTo>
                  <a:cubicBezTo>
                    <a:pt x="31658" y="669265"/>
                    <a:pt x="20699" y="664726"/>
                    <a:pt x="12619" y="656646"/>
                  </a:cubicBezTo>
                  <a:cubicBezTo>
                    <a:pt x="4539" y="648566"/>
                    <a:pt x="0" y="637607"/>
                    <a:pt x="0" y="626180"/>
                  </a:cubicBezTo>
                  <a:lnTo>
                    <a:pt x="0" y="43085"/>
                  </a:lnTo>
                  <a:cubicBezTo>
                    <a:pt x="0" y="31658"/>
                    <a:pt x="4539" y="20699"/>
                    <a:pt x="12619" y="12619"/>
                  </a:cubicBezTo>
                  <a:cubicBezTo>
                    <a:pt x="20699" y="4539"/>
                    <a:pt x="31658" y="0"/>
                    <a:pt x="43085" y="0"/>
                  </a:cubicBezTo>
                  <a:close/>
                </a:path>
              </a:pathLst>
            </a:custGeom>
            <a:ln w="76200" cap="rnd">
              <a:solidFill>
                <a:srgbClr val="CE007F"/>
              </a:solidFill>
              <a:prstDash val="solid"/>
              <a:round/>
            </a:ln>
          </p:spPr>
          <p:txBody>
            <a:bodyPr/>
            <a:lstStyle/>
            <a:p>
              <a:endParaRPr lang="fr-FR"/>
            </a:p>
          </p:txBody>
        </p:sp>
        <p:sp>
          <p:nvSpPr>
            <p:cNvPr id="29" name="TextBox 29"/>
            <p:cNvSpPr txBox="1"/>
            <p:nvPr/>
          </p:nvSpPr>
          <p:spPr>
            <a:xfrm>
              <a:off x="0" y="-57150"/>
              <a:ext cx="1703739" cy="726415"/>
            </a:xfrm>
            <a:prstGeom prst="rect">
              <a:avLst/>
            </a:prstGeom>
          </p:spPr>
          <p:txBody>
            <a:bodyPr lIns="50800" tIns="50800" rIns="50800" bIns="50800" rtlCol="0" anchor="ctr"/>
            <a:lstStyle/>
            <a:p>
              <a:pPr algn="ctr">
                <a:lnSpc>
                  <a:spcPts val="3543"/>
                </a:lnSpc>
              </a:pPr>
              <a:endParaRPr/>
            </a:p>
          </p:txBody>
        </p:sp>
      </p:grpSp>
      <p:sp>
        <p:nvSpPr>
          <p:cNvPr id="30" name="TextBox 30"/>
          <p:cNvSpPr txBox="1"/>
          <p:nvPr/>
        </p:nvSpPr>
        <p:spPr>
          <a:xfrm>
            <a:off x="11716006" y="7127161"/>
            <a:ext cx="6118345" cy="2367534"/>
          </a:xfrm>
          <a:prstGeom prst="rect">
            <a:avLst/>
          </a:prstGeom>
        </p:spPr>
        <p:txBody>
          <a:bodyPr lIns="0" tIns="0" rIns="0" bIns="0" rtlCol="0" anchor="t">
            <a:spAutoFit/>
          </a:bodyPr>
          <a:lstStyle/>
          <a:p>
            <a:pPr algn="ctr">
              <a:lnSpc>
                <a:spcPts val="3168"/>
              </a:lnSpc>
            </a:pPr>
            <a:r>
              <a:rPr lang="en-US" sz="1800">
                <a:solidFill>
                  <a:srgbClr val="000000"/>
                </a:solidFill>
                <a:latin typeface="IBM Plex Sans"/>
                <a:ea typeface="IBM Plex Sans"/>
                <a:cs typeface="IBM Plex Sans"/>
                <a:sym typeface="IBM Plex Sans"/>
              </a:rPr>
              <a:t>il est important de transmettre le plus tôt possible</a:t>
            </a:r>
          </a:p>
          <a:p>
            <a:pPr algn="ctr">
              <a:lnSpc>
                <a:spcPts val="3168"/>
              </a:lnSpc>
            </a:pPr>
            <a:r>
              <a:rPr lang="en-US" sz="1800">
                <a:solidFill>
                  <a:srgbClr val="000000"/>
                </a:solidFill>
                <a:latin typeface="IBM Plex Sans"/>
                <a:ea typeface="IBM Plex Sans"/>
                <a:cs typeface="IBM Plex Sans"/>
                <a:sym typeface="IBM Plex Sans"/>
              </a:rPr>
              <a:t> les nom, prénom, adresse et téléphone des membres du bureau à l’Apel départementale </a:t>
            </a:r>
          </a:p>
          <a:p>
            <a:pPr algn="ctr">
              <a:lnSpc>
                <a:spcPts val="3168"/>
              </a:lnSpc>
            </a:pPr>
            <a:r>
              <a:rPr lang="en-US" sz="1800">
                <a:solidFill>
                  <a:srgbClr val="000000"/>
                </a:solidFill>
                <a:latin typeface="IBM Plex Sans"/>
                <a:ea typeface="IBM Plex Sans"/>
                <a:cs typeface="IBM Plex Sans"/>
                <a:sym typeface="IBM Plex Sans"/>
              </a:rPr>
              <a:t>et d’informer les instances locales (commune, paroisse, autres associations, etc.) de l’élection d’un nouveau président.</a:t>
            </a:r>
          </a:p>
        </p:txBody>
      </p:sp>
      <p:sp>
        <p:nvSpPr>
          <p:cNvPr id="31" name="Freeform 31"/>
          <p:cNvSpPr/>
          <p:nvPr/>
        </p:nvSpPr>
        <p:spPr>
          <a:xfrm>
            <a:off x="15952945" y="529956"/>
            <a:ext cx="1825149" cy="997488"/>
          </a:xfrm>
          <a:custGeom>
            <a:avLst/>
            <a:gdLst/>
            <a:ahLst/>
            <a:cxnLst/>
            <a:rect l="l" t="t" r="r" b="b"/>
            <a:pathLst>
              <a:path w="1825149" h="997488">
                <a:moveTo>
                  <a:pt x="0" y="0"/>
                </a:moveTo>
                <a:lnTo>
                  <a:pt x="1825149" y="0"/>
                </a:lnTo>
                <a:lnTo>
                  <a:pt x="1825149" y="997488"/>
                </a:lnTo>
                <a:lnTo>
                  <a:pt x="0" y="997488"/>
                </a:lnTo>
                <a:lnTo>
                  <a:pt x="0" y="0"/>
                </a:lnTo>
                <a:close/>
              </a:path>
            </a:pathLst>
          </a:custGeom>
          <a:blipFill>
            <a:blip r:embed="rId3"/>
            <a:stretch>
              <a:fillRect/>
            </a:stretch>
          </a:blipFill>
        </p:spPr>
        <p:txBody>
          <a:bodyPr/>
          <a:lstStyle/>
          <a:p>
            <a:endParaRPr lang="fr-FR"/>
          </a:p>
        </p:txBody>
      </p:sp>
      <p:sp>
        <p:nvSpPr>
          <p:cNvPr id="32" name="TextBox 32"/>
          <p:cNvSpPr txBox="1"/>
          <p:nvPr/>
        </p:nvSpPr>
        <p:spPr>
          <a:xfrm>
            <a:off x="799653" y="446494"/>
            <a:ext cx="12675145" cy="994410"/>
          </a:xfrm>
          <a:prstGeom prst="rect">
            <a:avLst/>
          </a:prstGeom>
        </p:spPr>
        <p:txBody>
          <a:bodyPr lIns="0" tIns="0" rIns="0" bIns="0" rtlCol="0" anchor="t">
            <a:spAutoFit/>
          </a:bodyPr>
          <a:lstStyle/>
          <a:p>
            <a:pPr algn="l">
              <a:lnSpc>
                <a:spcPts val="7769"/>
              </a:lnSpc>
            </a:pPr>
            <a:r>
              <a:rPr lang="en-US" sz="6999" b="1">
                <a:solidFill>
                  <a:srgbClr val="000000"/>
                </a:solidFill>
                <a:latin typeface="IBM Plex Sans Condensed Bold"/>
                <a:ea typeface="IBM Plex Sans Condensed Bold"/>
                <a:cs typeface="IBM Plex Sans Condensed Bold"/>
                <a:sym typeface="IBM Plex Sans Condensed Bold"/>
              </a:rPr>
              <a:t>QUE FAIRE APRES L’AG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Freeform 2"/>
          <p:cNvSpPr/>
          <p:nvPr/>
        </p:nvSpPr>
        <p:spPr>
          <a:xfrm>
            <a:off x="15952945" y="529956"/>
            <a:ext cx="1825149" cy="997488"/>
          </a:xfrm>
          <a:custGeom>
            <a:avLst/>
            <a:gdLst/>
            <a:ahLst/>
            <a:cxnLst/>
            <a:rect l="l" t="t" r="r" b="b"/>
            <a:pathLst>
              <a:path w="1825149" h="997488">
                <a:moveTo>
                  <a:pt x="0" y="0"/>
                </a:moveTo>
                <a:lnTo>
                  <a:pt x="1825149" y="0"/>
                </a:lnTo>
                <a:lnTo>
                  <a:pt x="1825149" y="997488"/>
                </a:lnTo>
                <a:lnTo>
                  <a:pt x="0" y="997488"/>
                </a:lnTo>
                <a:lnTo>
                  <a:pt x="0" y="0"/>
                </a:lnTo>
                <a:close/>
              </a:path>
            </a:pathLst>
          </a:custGeom>
          <a:blipFill>
            <a:blip r:embed="rId2"/>
            <a:stretch>
              <a:fillRect/>
            </a:stretch>
          </a:blipFill>
        </p:spPr>
        <p:txBody>
          <a:bodyPr/>
          <a:lstStyle/>
          <a:p>
            <a:endParaRPr lang="fr-FR"/>
          </a:p>
        </p:txBody>
      </p:sp>
      <p:sp>
        <p:nvSpPr>
          <p:cNvPr id="3" name="Freeform 3"/>
          <p:cNvSpPr/>
          <p:nvPr/>
        </p:nvSpPr>
        <p:spPr>
          <a:xfrm>
            <a:off x="888028" y="1655498"/>
            <a:ext cx="16511944" cy="8290065"/>
          </a:xfrm>
          <a:custGeom>
            <a:avLst/>
            <a:gdLst/>
            <a:ahLst/>
            <a:cxnLst/>
            <a:rect l="l" t="t" r="r" b="b"/>
            <a:pathLst>
              <a:path w="16511944" h="8290065">
                <a:moveTo>
                  <a:pt x="0" y="0"/>
                </a:moveTo>
                <a:lnTo>
                  <a:pt x="16511944" y="0"/>
                </a:lnTo>
                <a:lnTo>
                  <a:pt x="16511944" y="8290065"/>
                </a:lnTo>
                <a:lnTo>
                  <a:pt x="0" y="8290065"/>
                </a:lnTo>
                <a:lnTo>
                  <a:pt x="0" y="0"/>
                </a:lnTo>
                <a:close/>
              </a:path>
            </a:pathLst>
          </a:custGeom>
          <a:blipFill>
            <a:blip r:embed="rId3"/>
            <a:stretch>
              <a:fillRect t="-7815" b="-4221"/>
            </a:stretch>
          </a:blipFill>
        </p:spPr>
        <p:txBody>
          <a:bodyPr/>
          <a:lstStyle/>
          <a:p>
            <a:endParaRPr lang="fr-FR"/>
          </a:p>
        </p:txBody>
      </p:sp>
      <p:sp>
        <p:nvSpPr>
          <p:cNvPr id="4" name="TextBox 4"/>
          <p:cNvSpPr txBox="1"/>
          <p:nvPr/>
        </p:nvSpPr>
        <p:spPr>
          <a:xfrm>
            <a:off x="799653" y="436969"/>
            <a:ext cx="14297168" cy="942213"/>
          </a:xfrm>
          <a:prstGeom prst="rect">
            <a:avLst/>
          </a:prstGeom>
        </p:spPr>
        <p:txBody>
          <a:bodyPr lIns="0" tIns="0" rIns="0" bIns="0" rtlCol="0" anchor="t">
            <a:spAutoFit/>
          </a:bodyPr>
          <a:lstStyle/>
          <a:p>
            <a:pPr algn="l">
              <a:lnSpc>
                <a:spcPts val="7326"/>
              </a:lnSpc>
            </a:pPr>
            <a:r>
              <a:rPr lang="en-US" sz="6600" b="1" u="sng">
                <a:solidFill>
                  <a:srgbClr val="000000"/>
                </a:solidFill>
                <a:latin typeface="IBM Plex Sans Condensed Bold"/>
                <a:ea typeface="IBM Plex Sans Condensed Bold"/>
                <a:cs typeface="IBM Plex Sans Condensed Bold"/>
                <a:sym typeface="IBM Plex Sans Condensed Bold"/>
                <a:hlinkClick r:id="rId4" tooltip="https://www.service-public.fr/associations"/>
              </a:rPr>
              <a:t>COMPTE</a:t>
            </a:r>
            <a:r>
              <a:rPr lang="en-US" sz="6600" b="1" u="sng">
                <a:solidFill>
                  <a:srgbClr val="000000"/>
                </a:solidFill>
                <a:latin typeface="IBM Plex Sans Condensed Bold"/>
                <a:ea typeface="IBM Plex Sans Condensed Bold"/>
                <a:cs typeface="IBM Plex Sans Condensed Bold"/>
                <a:sym typeface="IBM Plex Sans Condensed Bold"/>
              </a:rPr>
              <a:t> </a:t>
            </a:r>
            <a:r>
              <a:rPr lang="en-US" sz="6600" b="1" u="sng">
                <a:solidFill>
                  <a:srgbClr val="000000"/>
                </a:solidFill>
                <a:latin typeface="IBM Plex Sans Condensed Bold"/>
                <a:ea typeface="IBM Plex Sans Condensed Bold"/>
                <a:cs typeface="IBM Plex Sans Condensed Bold"/>
                <a:sym typeface="IBM Plex Sans Condensed Bold"/>
                <a:hlinkClick r:id="rId4" tooltip="https://www.service-public.fr/associations"/>
              </a:rPr>
              <a:t>SERVICE-PUBLIC-ASSOC.FR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Freeform 2"/>
          <p:cNvSpPr/>
          <p:nvPr/>
        </p:nvSpPr>
        <p:spPr>
          <a:xfrm>
            <a:off x="15952945" y="529956"/>
            <a:ext cx="1825149" cy="997488"/>
          </a:xfrm>
          <a:custGeom>
            <a:avLst/>
            <a:gdLst/>
            <a:ahLst/>
            <a:cxnLst/>
            <a:rect l="l" t="t" r="r" b="b"/>
            <a:pathLst>
              <a:path w="1825149" h="997488">
                <a:moveTo>
                  <a:pt x="0" y="0"/>
                </a:moveTo>
                <a:lnTo>
                  <a:pt x="1825149" y="0"/>
                </a:lnTo>
                <a:lnTo>
                  <a:pt x="1825149" y="997488"/>
                </a:lnTo>
                <a:lnTo>
                  <a:pt x="0" y="997488"/>
                </a:lnTo>
                <a:lnTo>
                  <a:pt x="0" y="0"/>
                </a:lnTo>
                <a:close/>
              </a:path>
            </a:pathLst>
          </a:custGeom>
          <a:blipFill>
            <a:blip r:embed="rId2"/>
            <a:stretch>
              <a:fillRect/>
            </a:stretch>
          </a:blipFill>
        </p:spPr>
        <p:txBody>
          <a:bodyPr/>
          <a:lstStyle/>
          <a:p>
            <a:endParaRPr lang="fr-FR"/>
          </a:p>
        </p:txBody>
      </p:sp>
      <p:sp>
        <p:nvSpPr>
          <p:cNvPr id="3" name="Freeform 3"/>
          <p:cNvSpPr/>
          <p:nvPr/>
        </p:nvSpPr>
        <p:spPr>
          <a:xfrm>
            <a:off x="799653" y="1755096"/>
            <a:ext cx="16978441" cy="7836938"/>
          </a:xfrm>
          <a:custGeom>
            <a:avLst/>
            <a:gdLst/>
            <a:ahLst/>
            <a:cxnLst/>
            <a:rect l="l" t="t" r="r" b="b"/>
            <a:pathLst>
              <a:path w="16978441" h="7836938">
                <a:moveTo>
                  <a:pt x="0" y="0"/>
                </a:moveTo>
                <a:lnTo>
                  <a:pt x="16978441" y="0"/>
                </a:lnTo>
                <a:lnTo>
                  <a:pt x="16978441" y="7836938"/>
                </a:lnTo>
                <a:lnTo>
                  <a:pt x="0" y="7836938"/>
                </a:lnTo>
                <a:lnTo>
                  <a:pt x="0" y="0"/>
                </a:lnTo>
                <a:close/>
              </a:path>
            </a:pathLst>
          </a:custGeom>
          <a:blipFill>
            <a:blip r:embed="rId3"/>
            <a:stretch>
              <a:fillRect t="-17529" b="-4334"/>
            </a:stretch>
          </a:blipFill>
        </p:spPr>
        <p:txBody>
          <a:bodyPr/>
          <a:lstStyle/>
          <a:p>
            <a:endParaRPr lang="fr-FR"/>
          </a:p>
        </p:txBody>
      </p:sp>
      <p:sp>
        <p:nvSpPr>
          <p:cNvPr id="4" name="TextBox 4"/>
          <p:cNvSpPr txBox="1"/>
          <p:nvPr/>
        </p:nvSpPr>
        <p:spPr>
          <a:xfrm>
            <a:off x="799653" y="436969"/>
            <a:ext cx="14297168" cy="942213"/>
          </a:xfrm>
          <a:prstGeom prst="rect">
            <a:avLst/>
          </a:prstGeom>
        </p:spPr>
        <p:txBody>
          <a:bodyPr lIns="0" tIns="0" rIns="0" bIns="0" rtlCol="0" anchor="t">
            <a:spAutoFit/>
          </a:bodyPr>
          <a:lstStyle/>
          <a:p>
            <a:pPr algn="l">
              <a:lnSpc>
                <a:spcPts val="7326"/>
              </a:lnSpc>
            </a:pPr>
            <a:r>
              <a:rPr lang="en-US" sz="6600" b="1" u="sng">
                <a:solidFill>
                  <a:srgbClr val="000000"/>
                </a:solidFill>
                <a:latin typeface="IBM Plex Sans Condensed Bold"/>
                <a:ea typeface="IBM Plex Sans Condensed Bold"/>
                <a:cs typeface="IBM Plex Sans Condensed Bold"/>
                <a:sym typeface="IBM Plex Sans Condensed Bold"/>
                <a:hlinkClick r:id="rId4" tooltip="https://www.service-public.fr/associations"/>
              </a:rPr>
              <a:t>COMPTE</a:t>
            </a:r>
            <a:r>
              <a:rPr lang="en-US" sz="6600" b="1" u="sng">
                <a:solidFill>
                  <a:srgbClr val="000000"/>
                </a:solidFill>
                <a:latin typeface="IBM Plex Sans Condensed Bold"/>
                <a:ea typeface="IBM Plex Sans Condensed Bold"/>
                <a:cs typeface="IBM Plex Sans Condensed Bold"/>
                <a:sym typeface="IBM Plex Sans Condensed Bold"/>
              </a:rPr>
              <a:t> </a:t>
            </a:r>
            <a:r>
              <a:rPr lang="en-US" sz="6600" b="1" u="sng">
                <a:solidFill>
                  <a:srgbClr val="000000"/>
                </a:solidFill>
                <a:latin typeface="IBM Plex Sans Condensed Bold"/>
                <a:ea typeface="IBM Plex Sans Condensed Bold"/>
                <a:cs typeface="IBM Plex Sans Condensed Bold"/>
                <a:sym typeface="IBM Plex Sans Condensed Bold"/>
                <a:hlinkClick r:id="rId4" tooltip="https://www.service-public.fr/associations"/>
              </a:rPr>
              <a:t>SERVICE-PUBLIC-ASSOC.FR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sp>
        <p:nvSpPr>
          <p:cNvPr id="2" name="Freeform 2"/>
          <p:cNvSpPr/>
          <p:nvPr/>
        </p:nvSpPr>
        <p:spPr>
          <a:xfrm>
            <a:off x="15952945" y="529956"/>
            <a:ext cx="1825149" cy="997488"/>
          </a:xfrm>
          <a:custGeom>
            <a:avLst/>
            <a:gdLst/>
            <a:ahLst/>
            <a:cxnLst/>
            <a:rect l="l" t="t" r="r" b="b"/>
            <a:pathLst>
              <a:path w="1825149" h="997488">
                <a:moveTo>
                  <a:pt x="0" y="0"/>
                </a:moveTo>
                <a:lnTo>
                  <a:pt x="1825149" y="0"/>
                </a:lnTo>
                <a:lnTo>
                  <a:pt x="1825149" y="997488"/>
                </a:lnTo>
                <a:lnTo>
                  <a:pt x="0" y="997488"/>
                </a:lnTo>
                <a:lnTo>
                  <a:pt x="0" y="0"/>
                </a:lnTo>
                <a:close/>
              </a:path>
            </a:pathLst>
          </a:custGeom>
          <a:blipFill>
            <a:blip r:embed="rId2"/>
            <a:stretch>
              <a:fillRect/>
            </a:stretch>
          </a:blipFill>
        </p:spPr>
        <p:txBody>
          <a:bodyPr/>
          <a:lstStyle/>
          <a:p>
            <a:endParaRPr lang="fr-FR"/>
          </a:p>
        </p:txBody>
      </p:sp>
      <p:sp>
        <p:nvSpPr>
          <p:cNvPr id="3" name="Freeform 3"/>
          <p:cNvSpPr/>
          <p:nvPr/>
        </p:nvSpPr>
        <p:spPr>
          <a:xfrm>
            <a:off x="1028700" y="1963502"/>
            <a:ext cx="16749394" cy="7717684"/>
          </a:xfrm>
          <a:custGeom>
            <a:avLst/>
            <a:gdLst/>
            <a:ahLst/>
            <a:cxnLst/>
            <a:rect l="l" t="t" r="r" b="b"/>
            <a:pathLst>
              <a:path w="16749394" h="7717684">
                <a:moveTo>
                  <a:pt x="0" y="0"/>
                </a:moveTo>
                <a:lnTo>
                  <a:pt x="16749394" y="0"/>
                </a:lnTo>
                <a:lnTo>
                  <a:pt x="16749394" y="7717684"/>
                </a:lnTo>
                <a:lnTo>
                  <a:pt x="0" y="7717684"/>
                </a:lnTo>
                <a:lnTo>
                  <a:pt x="0" y="0"/>
                </a:lnTo>
                <a:close/>
              </a:path>
            </a:pathLst>
          </a:custGeom>
          <a:blipFill>
            <a:blip r:embed="rId3"/>
            <a:stretch>
              <a:fillRect l="-822" t="-18152" b="-4928"/>
            </a:stretch>
          </a:blipFill>
        </p:spPr>
        <p:txBody>
          <a:bodyPr/>
          <a:lstStyle/>
          <a:p>
            <a:endParaRPr lang="fr-FR"/>
          </a:p>
        </p:txBody>
      </p:sp>
      <p:sp>
        <p:nvSpPr>
          <p:cNvPr id="4" name="TextBox 4"/>
          <p:cNvSpPr txBox="1"/>
          <p:nvPr/>
        </p:nvSpPr>
        <p:spPr>
          <a:xfrm>
            <a:off x="799653" y="436969"/>
            <a:ext cx="14297168" cy="942213"/>
          </a:xfrm>
          <a:prstGeom prst="rect">
            <a:avLst/>
          </a:prstGeom>
        </p:spPr>
        <p:txBody>
          <a:bodyPr lIns="0" tIns="0" rIns="0" bIns="0" rtlCol="0" anchor="t">
            <a:spAutoFit/>
          </a:bodyPr>
          <a:lstStyle/>
          <a:p>
            <a:pPr algn="l">
              <a:lnSpc>
                <a:spcPts val="7326"/>
              </a:lnSpc>
            </a:pPr>
            <a:r>
              <a:rPr lang="en-US" sz="6600" b="1" u="sng">
                <a:solidFill>
                  <a:srgbClr val="000000"/>
                </a:solidFill>
                <a:latin typeface="IBM Plex Sans Condensed Bold"/>
                <a:ea typeface="IBM Plex Sans Condensed Bold"/>
                <a:cs typeface="IBM Plex Sans Condensed Bold"/>
                <a:sym typeface="IBM Plex Sans Condensed Bold"/>
                <a:hlinkClick r:id="rId4" tooltip="https://www.service-public.fr/associations"/>
              </a:rPr>
              <a:t>COMPTE</a:t>
            </a:r>
            <a:r>
              <a:rPr lang="en-US" sz="6600" b="1" u="sng">
                <a:solidFill>
                  <a:srgbClr val="000000"/>
                </a:solidFill>
                <a:latin typeface="IBM Plex Sans Condensed Bold"/>
                <a:ea typeface="IBM Plex Sans Condensed Bold"/>
                <a:cs typeface="IBM Plex Sans Condensed Bold"/>
                <a:sym typeface="IBM Plex Sans Condensed Bold"/>
              </a:rPr>
              <a:t> </a:t>
            </a:r>
            <a:r>
              <a:rPr lang="en-US" sz="6600" b="1" u="sng">
                <a:solidFill>
                  <a:srgbClr val="000000"/>
                </a:solidFill>
                <a:latin typeface="IBM Plex Sans Condensed Bold"/>
                <a:ea typeface="IBM Plex Sans Condensed Bold"/>
                <a:cs typeface="IBM Plex Sans Condensed Bold"/>
                <a:sym typeface="IBM Plex Sans Condensed Bold"/>
                <a:hlinkClick r:id="rId4" tooltip="https://www.service-public.fr/associations"/>
              </a:rPr>
              <a:t>SERVICE-PUBLIC-ASSOC.FR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
        <p:cNvGrpSpPr/>
        <p:nvPr/>
      </p:nvGrpSpPr>
      <p:grpSpPr>
        <a:xfrm>
          <a:off x="0" y="0"/>
          <a:ext cx="0" cy="0"/>
          <a:chOff x="0" y="0"/>
          <a:chExt cx="0" cy="0"/>
        </a:xfrm>
      </p:grpSpPr>
      <p:grpSp>
        <p:nvGrpSpPr>
          <p:cNvPr id="2" name="Group 2"/>
          <p:cNvGrpSpPr/>
          <p:nvPr/>
        </p:nvGrpSpPr>
        <p:grpSpPr>
          <a:xfrm>
            <a:off x="0" y="5143500"/>
            <a:ext cx="18288000" cy="5143500"/>
            <a:chOff x="0" y="0"/>
            <a:chExt cx="4816593" cy="1354667"/>
          </a:xfrm>
        </p:grpSpPr>
        <p:sp>
          <p:nvSpPr>
            <p:cNvPr id="3" name="Freeform 3"/>
            <p:cNvSpPr/>
            <p:nvPr/>
          </p:nvSpPr>
          <p:spPr>
            <a:xfrm>
              <a:off x="0" y="0"/>
              <a:ext cx="4816592" cy="1354667"/>
            </a:xfrm>
            <a:custGeom>
              <a:avLst/>
              <a:gdLst/>
              <a:ahLst/>
              <a:cxnLst/>
              <a:rect l="l" t="t" r="r" b="b"/>
              <a:pathLst>
                <a:path w="4816592" h="1354667">
                  <a:moveTo>
                    <a:pt x="0" y="0"/>
                  </a:moveTo>
                  <a:lnTo>
                    <a:pt x="4816592" y="0"/>
                  </a:lnTo>
                  <a:lnTo>
                    <a:pt x="4816592" y="1354667"/>
                  </a:lnTo>
                  <a:lnTo>
                    <a:pt x="0" y="1354667"/>
                  </a:lnTo>
                  <a:close/>
                </a:path>
              </a:pathLst>
            </a:custGeom>
            <a:solidFill>
              <a:srgbClr val="1FB4AE"/>
            </a:solidFill>
          </p:spPr>
          <p:txBody>
            <a:bodyPr/>
            <a:lstStyle/>
            <a:p>
              <a:endParaRPr lang="fr-FR"/>
            </a:p>
          </p:txBody>
        </p:sp>
        <p:sp>
          <p:nvSpPr>
            <p:cNvPr id="4" name="TextBox 4"/>
            <p:cNvSpPr txBox="1"/>
            <p:nvPr/>
          </p:nvSpPr>
          <p:spPr>
            <a:xfrm>
              <a:off x="0" y="-38100"/>
              <a:ext cx="4816593" cy="139276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038225" y="1028700"/>
            <a:ext cx="16230600" cy="8229600"/>
            <a:chOff x="0" y="0"/>
            <a:chExt cx="4274726" cy="2167467"/>
          </a:xfrm>
        </p:grpSpPr>
        <p:sp>
          <p:nvSpPr>
            <p:cNvPr id="6" name="Freeform 6"/>
            <p:cNvSpPr/>
            <p:nvPr/>
          </p:nvSpPr>
          <p:spPr>
            <a:xfrm>
              <a:off x="0" y="0"/>
              <a:ext cx="4274726" cy="2167467"/>
            </a:xfrm>
            <a:custGeom>
              <a:avLst/>
              <a:gdLst/>
              <a:ahLst/>
              <a:cxnLst/>
              <a:rect l="l" t="t" r="r" b="b"/>
              <a:pathLst>
                <a:path w="4274726" h="2167467">
                  <a:moveTo>
                    <a:pt x="24327" y="0"/>
                  </a:moveTo>
                  <a:lnTo>
                    <a:pt x="4250399" y="0"/>
                  </a:lnTo>
                  <a:cubicBezTo>
                    <a:pt x="4263834" y="0"/>
                    <a:pt x="4274726" y="10891"/>
                    <a:pt x="4274726" y="24327"/>
                  </a:cubicBezTo>
                  <a:lnTo>
                    <a:pt x="4274726" y="2143140"/>
                  </a:lnTo>
                  <a:cubicBezTo>
                    <a:pt x="4274726" y="2156575"/>
                    <a:pt x="4263834" y="2167467"/>
                    <a:pt x="4250399" y="2167467"/>
                  </a:cubicBezTo>
                  <a:lnTo>
                    <a:pt x="24327" y="2167467"/>
                  </a:lnTo>
                  <a:cubicBezTo>
                    <a:pt x="10891" y="2167467"/>
                    <a:pt x="0" y="2156575"/>
                    <a:pt x="0" y="2143140"/>
                  </a:cubicBezTo>
                  <a:lnTo>
                    <a:pt x="0" y="24327"/>
                  </a:lnTo>
                  <a:cubicBezTo>
                    <a:pt x="0" y="10891"/>
                    <a:pt x="10891" y="0"/>
                    <a:pt x="24327" y="0"/>
                  </a:cubicBezTo>
                  <a:close/>
                </a:path>
              </a:pathLst>
            </a:custGeom>
            <a:solidFill>
              <a:srgbClr val="FFFFFF"/>
            </a:solidFill>
            <a:ln w="95250" cap="rnd">
              <a:solidFill>
                <a:srgbClr val="D9D9D9"/>
              </a:solidFill>
              <a:prstDash val="solid"/>
              <a:round/>
            </a:ln>
          </p:spPr>
          <p:txBody>
            <a:bodyPr/>
            <a:lstStyle/>
            <a:p>
              <a:endParaRPr lang="fr-FR"/>
            </a:p>
          </p:txBody>
        </p:sp>
        <p:sp>
          <p:nvSpPr>
            <p:cNvPr id="7" name="TextBox 7"/>
            <p:cNvSpPr txBox="1"/>
            <p:nvPr/>
          </p:nvSpPr>
          <p:spPr>
            <a:xfrm>
              <a:off x="0" y="-38100"/>
              <a:ext cx="4274726" cy="2205567"/>
            </a:xfrm>
            <a:prstGeom prst="rect">
              <a:avLst/>
            </a:prstGeom>
          </p:spPr>
          <p:txBody>
            <a:bodyPr lIns="50800" tIns="50800" rIns="50800" bIns="50800" rtlCol="0" anchor="ctr"/>
            <a:lstStyle/>
            <a:p>
              <a:pPr algn="ctr">
                <a:lnSpc>
                  <a:spcPts val="2659"/>
                </a:lnSpc>
              </a:pPr>
              <a:endParaRPr/>
            </a:p>
          </p:txBody>
        </p:sp>
      </p:grpSp>
      <p:sp>
        <p:nvSpPr>
          <p:cNvPr id="8" name="AutoShape 8"/>
          <p:cNvSpPr/>
          <p:nvPr/>
        </p:nvSpPr>
        <p:spPr>
          <a:xfrm>
            <a:off x="1028700" y="7515322"/>
            <a:ext cx="8115300" cy="0"/>
          </a:xfrm>
          <a:prstGeom prst="line">
            <a:avLst/>
          </a:prstGeom>
          <a:ln w="19050" cap="flat">
            <a:solidFill>
              <a:srgbClr val="000000"/>
            </a:solidFill>
            <a:prstDash val="solid"/>
            <a:headEnd type="none" w="sm" len="sm"/>
            <a:tailEnd type="none" w="sm" len="sm"/>
          </a:ln>
        </p:spPr>
        <p:txBody>
          <a:bodyPr/>
          <a:lstStyle/>
          <a:p>
            <a:endParaRPr lang="fr-FR"/>
          </a:p>
        </p:txBody>
      </p:sp>
      <p:sp>
        <p:nvSpPr>
          <p:cNvPr id="9" name="AutoShape 9"/>
          <p:cNvSpPr/>
          <p:nvPr/>
        </p:nvSpPr>
        <p:spPr>
          <a:xfrm flipV="1">
            <a:off x="9153525" y="1028700"/>
            <a:ext cx="0" cy="8229600"/>
          </a:xfrm>
          <a:prstGeom prst="line">
            <a:avLst/>
          </a:prstGeom>
          <a:ln w="19050" cap="flat">
            <a:solidFill>
              <a:srgbClr val="000000"/>
            </a:solidFill>
            <a:prstDash val="solid"/>
            <a:headEnd type="none" w="sm" len="sm"/>
            <a:tailEnd type="none" w="sm" len="sm"/>
          </a:ln>
        </p:spPr>
        <p:txBody>
          <a:bodyPr/>
          <a:lstStyle/>
          <a:p>
            <a:endParaRPr lang="fr-FR"/>
          </a:p>
        </p:txBody>
      </p:sp>
      <p:sp>
        <p:nvSpPr>
          <p:cNvPr id="10" name="Freeform 10"/>
          <p:cNvSpPr/>
          <p:nvPr/>
        </p:nvSpPr>
        <p:spPr>
          <a:xfrm>
            <a:off x="9734550" y="4435467"/>
            <a:ext cx="383395" cy="383395"/>
          </a:xfrm>
          <a:custGeom>
            <a:avLst/>
            <a:gdLst/>
            <a:ahLst/>
            <a:cxnLst/>
            <a:rect l="l" t="t" r="r" b="b"/>
            <a:pathLst>
              <a:path w="383395" h="383395">
                <a:moveTo>
                  <a:pt x="0" y="0"/>
                </a:moveTo>
                <a:lnTo>
                  <a:pt x="383395" y="0"/>
                </a:lnTo>
                <a:lnTo>
                  <a:pt x="383395" y="383395"/>
                </a:lnTo>
                <a:lnTo>
                  <a:pt x="0" y="3833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1" name="Freeform 11"/>
          <p:cNvSpPr/>
          <p:nvPr/>
        </p:nvSpPr>
        <p:spPr>
          <a:xfrm>
            <a:off x="9734550" y="5869772"/>
            <a:ext cx="383395" cy="383395"/>
          </a:xfrm>
          <a:custGeom>
            <a:avLst/>
            <a:gdLst/>
            <a:ahLst/>
            <a:cxnLst/>
            <a:rect l="l" t="t" r="r" b="b"/>
            <a:pathLst>
              <a:path w="383395" h="383395">
                <a:moveTo>
                  <a:pt x="0" y="0"/>
                </a:moveTo>
                <a:lnTo>
                  <a:pt x="383395" y="0"/>
                </a:lnTo>
                <a:lnTo>
                  <a:pt x="383395" y="383394"/>
                </a:lnTo>
                <a:lnTo>
                  <a:pt x="0" y="38339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2" name="Freeform 12"/>
          <p:cNvSpPr/>
          <p:nvPr/>
        </p:nvSpPr>
        <p:spPr>
          <a:xfrm>
            <a:off x="9734550" y="7303311"/>
            <a:ext cx="383395" cy="383395"/>
          </a:xfrm>
          <a:custGeom>
            <a:avLst/>
            <a:gdLst/>
            <a:ahLst/>
            <a:cxnLst/>
            <a:rect l="l" t="t" r="r" b="b"/>
            <a:pathLst>
              <a:path w="383395" h="383395">
                <a:moveTo>
                  <a:pt x="0" y="0"/>
                </a:moveTo>
                <a:lnTo>
                  <a:pt x="383395" y="0"/>
                </a:lnTo>
                <a:lnTo>
                  <a:pt x="383395" y="383394"/>
                </a:lnTo>
                <a:lnTo>
                  <a:pt x="0" y="3833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3" name="Freeform 13"/>
          <p:cNvSpPr/>
          <p:nvPr/>
        </p:nvSpPr>
        <p:spPr>
          <a:xfrm>
            <a:off x="9734550" y="5153002"/>
            <a:ext cx="383395" cy="383395"/>
          </a:xfrm>
          <a:custGeom>
            <a:avLst/>
            <a:gdLst/>
            <a:ahLst/>
            <a:cxnLst/>
            <a:rect l="l" t="t" r="r" b="b"/>
            <a:pathLst>
              <a:path w="383395" h="383395">
                <a:moveTo>
                  <a:pt x="0" y="0"/>
                </a:moveTo>
                <a:lnTo>
                  <a:pt x="383395" y="0"/>
                </a:lnTo>
                <a:lnTo>
                  <a:pt x="383395" y="383395"/>
                </a:lnTo>
                <a:lnTo>
                  <a:pt x="0" y="38339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4" name="Freeform 14"/>
          <p:cNvSpPr/>
          <p:nvPr/>
        </p:nvSpPr>
        <p:spPr>
          <a:xfrm>
            <a:off x="15118653" y="1332600"/>
            <a:ext cx="1825149" cy="997488"/>
          </a:xfrm>
          <a:custGeom>
            <a:avLst/>
            <a:gdLst/>
            <a:ahLst/>
            <a:cxnLst/>
            <a:rect l="l" t="t" r="r" b="b"/>
            <a:pathLst>
              <a:path w="1825149" h="997488">
                <a:moveTo>
                  <a:pt x="0" y="0"/>
                </a:moveTo>
                <a:lnTo>
                  <a:pt x="1825149" y="0"/>
                </a:lnTo>
                <a:lnTo>
                  <a:pt x="1825149" y="997488"/>
                </a:lnTo>
                <a:lnTo>
                  <a:pt x="0" y="997488"/>
                </a:lnTo>
                <a:lnTo>
                  <a:pt x="0" y="0"/>
                </a:lnTo>
                <a:close/>
              </a:path>
            </a:pathLst>
          </a:custGeom>
          <a:blipFill>
            <a:blip r:embed="rId6"/>
            <a:stretch>
              <a:fillRect/>
            </a:stretch>
          </a:blipFill>
        </p:spPr>
        <p:txBody>
          <a:bodyPr/>
          <a:lstStyle/>
          <a:p>
            <a:endParaRPr lang="fr-FR"/>
          </a:p>
        </p:txBody>
      </p:sp>
      <p:sp>
        <p:nvSpPr>
          <p:cNvPr id="15" name="Freeform 15"/>
          <p:cNvSpPr/>
          <p:nvPr/>
        </p:nvSpPr>
        <p:spPr>
          <a:xfrm>
            <a:off x="9734550" y="6586541"/>
            <a:ext cx="407492" cy="407492"/>
          </a:xfrm>
          <a:custGeom>
            <a:avLst/>
            <a:gdLst/>
            <a:ahLst/>
            <a:cxnLst/>
            <a:rect l="l" t="t" r="r" b="b"/>
            <a:pathLst>
              <a:path w="407492" h="407492">
                <a:moveTo>
                  <a:pt x="0" y="0"/>
                </a:moveTo>
                <a:lnTo>
                  <a:pt x="407492" y="0"/>
                </a:lnTo>
                <a:lnTo>
                  <a:pt x="407492" y="407492"/>
                </a:lnTo>
                <a:lnTo>
                  <a:pt x="0" y="40749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a:p>
        </p:txBody>
      </p:sp>
      <p:sp>
        <p:nvSpPr>
          <p:cNvPr id="16" name="TextBox 16"/>
          <p:cNvSpPr txBox="1"/>
          <p:nvPr/>
        </p:nvSpPr>
        <p:spPr>
          <a:xfrm>
            <a:off x="1604070" y="2134518"/>
            <a:ext cx="6968430" cy="1471270"/>
          </a:xfrm>
          <a:prstGeom prst="rect">
            <a:avLst/>
          </a:prstGeom>
        </p:spPr>
        <p:txBody>
          <a:bodyPr lIns="0" tIns="0" rIns="0" bIns="0" rtlCol="0" anchor="t">
            <a:spAutoFit/>
          </a:bodyPr>
          <a:lstStyle/>
          <a:p>
            <a:pPr algn="l">
              <a:lnSpc>
                <a:spcPts val="11413"/>
              </a:lnSpc>
            </a:pPr>
            <a:r>
              <a:rPr lang="en-US" sz="10281" b="1">
                <a:solidFill>
                  <a:srgbClr val="000000"/>
                </a:solidFill>
                <a:latin typeface="IBM Plex Sans Condensed Bold"/>
                <a:ea typeface="IBM Plex Sans Condensed Bold"/>
                <a:cs typeface="IBM Plex Sans Condensed Bold"/>
                <a:sym typeface="IBM Plex Sans Condensed Bold"/>
              </a:rPr>
              <a:t>MERCI</a:t>
            </a:r>
          </a:p>
        </p:txBody>
      </p:sp>
      <p:sp>
        <p:nvSpPr>
          <p:cNvPr id="17" name="TextBox 17"/>
          <p:cNvSpPr txBox="1"/>
          <p:nvPr/>
        </p:nvSpPr>
        <p:spPr>
          <a:xfrm>
            <a:off x="9734550" y="2638395"/>
            <a:ext cx="6955182" cy="1468594"/>
          </a:xfrm>
          <a:prstGeom prst="rect">
            <a:avLst/>
          </a:prstGeom>
        </p:spPr>
        <p:txBody>
          <a:bodyPr lIns="0" tIns="0" rIns="0" bIns="0" rtlCol="0" anchor="t">
            <a:spAutoFit/>
          </a:bodyPr>
          <a:lstStyle/>
          <a:p>
            <a:pPr algn="l">
              <a:lnSpc>
                <a:spcPts val="5719"/>
              </a:lnSpc>
            </a:pPr>
            <a:r>
              <a:rPr lang="en-US" sz="5152" b="1">
                <a:solidFill>
                  <a:srgbClr val="000000"/>
                </a:solidFill>
                <a:latin typeface="IBM Plex Sans Condensed Bold"/>
                <a:ea typeface="IBM Plex Sans Condensed Bold"/>
                <a:cs typeface="IBM Plex Sans Condensed Bold"/>
                <a:sym typeface="IBM Plex Sans Condensed Bold"/>
              </a:rPr>
              <a:t>NOS MOYENS DE COMMUNICATION</a:t>
            </a:r>
          </a:p>
        </p:txBody>
      </p:sp>
      <p:sp>
        <p:nvSpPr>
          <p:cNvPr id="18" name="TextBox 18"/>
          <p:cNvSpPr txBox="1"/>
          <p:nvPr/>
        </p:nvSpPr>
        <p:spPr>
          <a:xfrm>
            <a:off x="10357100" y="4397367"/>
            <a:ext cx="4140528" cy="306705"/>
          </a:xfrm>
          <a:prstGeom prst="rect">
            <a:avLst/>
          </a:prstGeom>
        </p:spPr>
        <p:txBody>
          <a:bodyPr lIns="0" tIns="0" rIns="0" bIns="0" rtlCol="0" anchor="t">
            <a:spAutoFit/>
          </a:bodyPr>
          <a:lstStyle/>
          <a:p>
            <a:pPr algn="l">
              <a:lnSpc>
                <a:spcPts val="2520"/>
              </a:lnSpc>
            </a:pPr>
            <a:r>
              <a:rPr lang="en-US" sz="1800" b="1" u="sng">
                <a:solidFill>
                  <a:srgbClr val="000000"/>
                </a:solidFill>
                <a:latin typeface="IBM Plex Sans Bold"/>
                <a:ea typeface="IBM Plex Sans Bold"/>
                <a:cs typeface="IBM Plex Sans Bold"/>
                <a:sym typeface="IBM Plex Sans Bold"/>
                <a:hlinkClick r:id="rId8" tooltip="mailto:permanent@apeldiocesecambrai.fr"/>
              </a:rPr>
              <a:t>permanent@apeldiocesecambrai.fr</a:t>
            </a:r>
          </a:p>
        </p:txBody>
      </p:sp>
      <p:sp>
        <p:nvSpPr>
          <p:cNvPr id="19" name="TextBox 19"/>
          <p:cNvSpPr txBox="1"/>
          <p:nvPr/>
        </p:nvSpPr>
        <p:spPr>
          <a:xfrm>
            <a:off x="10357100" y="5114902"/>
            <a:ext cx="5079594" cy="306705"/>
          </a:xfrm>
          <a:prstGeom prst="rect">
            <a:avLst/>
          </a:prstGeom>
        </p:spPr>
        <p:txBody>
          <a:bodyPr lIns="0" tIns="0" rIns="0" bIns="0" rtlCol="0" anchor="t">
            <a:spAutoFit/>
          </a:bodyPr>
          <a:lstStyle/>
          <a:p>
            <a:pPr algn="l">
              <a:lnSpc>
                <a:spcPts val="2520"/>
              </a:lnSpc>
            </a:pPr>
            <a:r>
              <a:rPr lang="en-US" sz="1800" b="1">
                <a:solidFill>
                  <a:srgbClr val="000000"/>
                </a:solidFill>
                <a:latin typeface="IBM Plex Sans Bold"/>
                <a:ea typeface="IBM Plex Sans Bold"/>
                <a:cs typeface="IBM Plex Sans Bold"/>
                <a:sym typeface="IBM Plex Sans Bold"/>
              </a:rPr>
              <a:t>https://apeldiocesecambrai.fr </a:t>
            </a:r>
          </a:p>
        </p:txBody>
      </p:sp>
      <p:sp>
        <p:nvSpPr>
          <p:cNvPr id="20" name="TextBox 20"/>
          <p:cNvSpPr txBox="1"/>
          <p:nvPr/>
        </p:nvSpPr>
        <p:spPr>
          <a:xfrm>
            <a:off x="10357100" y="5831672"/>
            <a:ext cx="4140528" cy="306705"/>
          </a:xfrm>
          <a:prstGeom prst="rect">
            <a:avLst/>
          </a:prstGeom>
        </p:spPr>
        <p:txBody>
          <a:bodyPr lIns="0" tIns="0" rIns="0" bIns="0" rtlCol="0" anchor="t">
            <a:spAutoFit/>
          </a:bodyPr>
          <a:lstStyle/>
          <a:p>
            <a:pPr algn="l">
              <a:lnSpc>
                <a:spcPts val="2520"/>
              </a:lnSpc>
            </a:pPr>
            <a:r>
              <a:rPr lang="en-US" sz="1800" b="1">
                <a:solidFill>
                  <a:srgbClr val="000000"/>
                </a:solidFill>
                <a:latin typeface="IBM Plex Sans Bold"/>
                <a:ea typeface="IBM Plex Sans Bold"/>
                <a:cs typeface="IBM Plex Sans Bold"/>
                <a:sym typeface="IBM Plex Sans Bold"/>
              </a:rPr>
              <a:t>03.27.70.09.93</a:t>
            </a:r>
          </a:p>
        </p:txBody>
      </p:sp>
      <p:sp>
        <p:nvSpPr>
          <p:cNvPr id="21" name="TextBox 21"/>
          <p:cNvSpPr txBox="1"/>
          <p:nvPr/>
        </p:nvSpPr>
        <p:spPr>
          <a:xfrm>
            <a:off x="10357100" y="6548441"/>
            <a:ext cx="4140528" cy="306705"/>
          </a:xfrm>
          <a:prstGeom prst="rect">
            <a:avLst/>
          </a:prstGeom>
        </p:spPr>
        <p:txBody>
          <a:bodyPr lIns="0" tIns="0" rIns="0" bIns="0" rtlCol="0" anchor="t">
            <a:spAutoFit/>
          </a:bodyPr>
          <a:lstStyle/>
          <a:p>
            <a:pPr algn="l">
              <a:lnSpc>
                <a:spcPts val="2520"/>
              </a:lnSpc>
            </a:pPr>
            <a:r>
              <a:rPr lang="en-US" sz="1800" b="1">
                <a:solidFill>
                  <a:srgbClr val="000000"/>
                </a:solidFill>
                <a:latin typeface="IBM Plex Sans Bold"/>
                <a:ea typeface="IBM Plex Sans Bold"/>
                <a:cs typeface="IBM Plex Sans Bold"/>
                <a:sym typeface="IBM Plex Sans Bold"/>
              </a:rPr>
              <a:t>Facebook.com/Apel diocèse Cambrai</a:t>
            </a:r>
          </a:p>
        </p:txBody>
      </p:sp>
      <p:sp>
        <p:nvSpPr>
          <p:cNvPr id="22" name="TextBox 22"/>
          <p:cNvSpPr txBox="1"/>
          <p:nvPr/>
        </p:nvSpPr>
        <p:spPr>
          <a:xfrm>
            <a:off x="1604070" y="7667625"/>
            <a:ext cx="7398802" cy="1243965"/>
          </a:xfrm>
          <a:prstGeom prst="rect">
            <a:avLst/>
          </a:prstGeom>
        </p:spPr>
        <p:txBody>
          <a:bodyPr lIns="0" tIns="0" rIns="0" bIns="0" rtlCol="0" anchor="t">
            <a:spAutoFit/>
          </a:bodyPr>
          <a:lstStyle/>
          <a:p>
            <a:pPr algn="l">
              <a:lnSpc>
                <a:spcPts val="3359"/>
              </a:lnSpc>
            </a:pPr>
            <a:r>
              <a:rPr lang="en-US" sz="2400" b="1" i="1">
                <a:solidFill>
                  <a:srgbClr val="23B4AA"/>
                </a:solidFill>
                <a:latin typeface="IBM Plex Sans Bold Italics"/>
                <a:ea typeface="IBM Plex Sans Bold Italics"/>
                <a:cs typeface="IBM Plex Sans Bold Italics"/>
                <a:sym typeface="IBM Plex Sans Bold Italics"/>
              </a:rPr>
              <a:t>Notre salariée : Stéphanie Rodriguez</a:t>
            </a:r>
          </a:p>
          <a:p>
            <a:pPr algn="l">
              <a:lnSpc>
                <a:spcPts val="3359"/>
              </a:lnSpc>
            </a:pPr>
            <a:r>
              <a:rPr lang="en-US" sz="2400" b="1" i="1">
                <a:solidFill>
                  <a:srgbClr val="23B4AA"/>
                </a:solidFill>
                <a:latin typeface="IBM Plex Sans Bold Italics"/>
                <a:ea typeface="IBM Plex Sans Bold Italics"/>
                <a:cs typeface="IBM Plex Sans Bold Italics"/>
                <a:sym typeface="IBM Plex Sans Bold Italics"/>
              </a:rPr>
              <a:t>Pour répondre à toutes vos questions,</a:t>
            </a:r>
          </a:p>
          <a:p>
            <a:pPr algn="l">
              <a:lnSpc>
                <a:spcPts val="3359"/>
              </a:lnSpc>
            </a:pPr>
            <a:r>
              <a:rPr lang="en-US" sz="2400" b="1" i="1">
                <a:solidFill>
                  <a:srgbClr val="23B4AA"/>
                </a:solidFill>
                <a:latin typeface="IBM Plex Sans Bold Italics"/>
                <a:ea typeface="IBM Plex Sans Bold Italics"/>
                <a:cs typeface="IBM Plex Sans Bold Italics"/>
                <a:sym typeface="IBM Plex Sans Bold Italics"/>
              </a:rPr>
              <a:t>Au bureau le lundi, mardi et jeudi toute la journée.</a:t>
            </a:r>
          </a:p>
        </p:txBody>
      </p:sp>
      <p:sp>
        <p:nvSpPr>
          <p:cNvPr id="23" name="TextBox 23"/>
          <p:cNvSpPr txBox="1"/>
          <p:nvPr/>
        </p:nvSpPr>
        <p:spPr>
          <a:xfrm>
            <a:off x="1604070" y="4387842"/>
            <a:ext cx="6297513" cy="2082165"/>
          </a:xfrm>
          <a:prstGeom prst="rect">
            <a:avLst/>
          </a:prstGeom>
        </p:spPr>
        <p:txBody>
          <a:bodyPr lIns="0" tIns="0" rIns="0" bIns="0" rtlCol="0" anchor="t">
            <a:spAutoFit/>
          </a:bodyPr>
          <a:lstStyle/>
          <a:p>
            <a:pPr algn="l">
              <a:lnSpc>
                <a:spcPts val="3359"/>
              </a:lnSpc>
            </a:pPr>
            <a:r>
              <a:rPr lang="en-US" sz="2400" i="1">
                <a:solidFill>
                  <a:srgbClr val="000000"/>
                </a:solidFill>
                <a:latin typeface="IBM Plex Sans Italics"/>
                <a:ea typeface="IBM Plex Sans Italics"/>
                <a:cs typeface="IBM Plex Sans Italics"/>
                <a:sym typeface="IBM Plex Sans Italics"/>
              </a:rPr>
              <a:t>Pour votre présence</a:t>
            </a:r>
          </a:p>
          <a:p>
            <a:pPr algn="l">
              <a:lnSpc>
                <a:spcPts val="3359"/>
              </a:lnSpc>
            </a:pPr>
            <a:r>
              <a:rPr lang="en-US" sz="2400" i="1">
                <a:solidFill>
                  <a:srgbClr val="000000"/>
                </a:solidFill>
                <a:latin typeface="IBM Plex Sans Italics"/>
                <a:ea typeface="IBM Plex Sans Italics"/>
                <a:cs typeface="IBM Plex Sans Italics"/>
                <a:sym typeface="IBM Plex Sans Italics"/>
              </a:rPr>
              <a:t>Pour votre implication</a:t>
            </a:r>
          </a:p>
          <a:p>
            <a:pPr algn="l">
              <a:lnSpc>
                <a:spcPts val="3359"/>
              </a:lnSpc>
            </a:pPr>
            <a:r>
              <a:rPr lang="en-US" sz="2400" i="1">
                <a:solidFill>
                  <a:srgbClr val="000000"/>
                </a:solidFill>
                <a:latin typeface="IBM Plex Sans Italics"/>
                <a:ea typeface="IBM Plex Sans Italics"/>
                <a:cs typeface="IBM Plex Sans Italics"/>
                <a:sym typeface="IBM Plex Sans Italics"/>
              </a:rPr>
              <a:t>Pour votre participation</a:t>
            </a:r>
          </a:p>
          <a:p>
            <a:pPr algn="l">
              <a:lnSpc>
                <a:spcPts val="3359"/>
              </a:lnSpc>
            </a:pPr>
            <a:r>
              <a:rPr lang="en-US" sz="2400" i="1">
                <a:solidFill>
                  <a:srgbClr val="000000"/>
                </a:solidFill>
                <a:latin typeface="IBM Plex Sans Italics"/>
                <a:ea typeface="IBM Plex Sans Italics"/>
                <a:cs typeface="IBM Plex Sans Italics"/>
                <a:sym typeface="IBM Plex Sans Italics"/>
              </a:rPr>
              <a:t>Pour votre engagement et votre bonne humeur</a:t>
            </a:r>
          </a:p>
          <a:p>
            <a:pPr algn="l">
              <a:lnSpc>
                <a:spcPts val="3359"/>
              </a:lnSpc>
            </a:pPr>
            <a:endParaRPr lang="en-US" sz="2400" i="1">
              <a:solidFill>
                <a:srgbClr val="000000"/>
              </a:solidFill>
              <a:latin typeface="IBM Plex Sans Italics"/>
              <a:ea typeface="IBM Plex Sans Italics"/>
              <a:cs typeface="IBM Plex Sans Italics"/>
              <a:sym typeface="IBM Plex Sans Italics"/>
            </a:endParaRPr>
          </a:p>
        </p:txBody>
      </p:sp>
      <p:sp>
        <p:nvSpPr>
          <p:cNvPr id="24" name="TextBox 24"/>
          <p:cNvSpPr txBox="1"/>
          <p:nvPr/>
        </p:nvSpPr>
        <p:spPr>
          <a:xfrm>
            <a:off x="10357100" y="7322605"/>
            <a:ext cx="4140528" cy="306705"/>
          </a:xfrm>
          <a:prstGeom prst="rect">
            <a:avLst/>
          </a:prstGeom>
        </p:spPr>
        <p:txBody>
          <a:bodyPr lIns="0" tIns="0" rIns="0" bIns="0" rtlCol="0" anchor="t">
            <a:spAutoFit/>
          </a:bodyPr>
          <a:lstStyle/>
          <a:p>
            <a:pPr algn="l">
              <a:lnSpc>
                <a:spcPts val="2520"/>
              </a:lnSpc>
            </a:pPr>
            <a:r>
              <a:rPr lang="en-US" sz="1800" b="1">
                <a:solidFill>
                  <a:srgbClr val="000000"/>
                </a:solidFill>
                <a:latin typeface="IBM Plex Sans Bold"/>
                <a:ea typeface="IBM Plex Sans Bold"/>
                <a:cs typeface="IBM Plex Sans Bold"/>
                <a:sym typeface="IBM Plex Sans Bold"/>
              </a:rPr>
              <a:t>41 rue Louis Belmas 59400 Cambrai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3661</Words>
  <Application>Microsoft Macintosh PowerPoint</Application>
  <PresentationFormat>Personnalisé</PresentationFormat>
  <Paragraphs>379</Paragraphs>
  <Slides>43</Slides>
  <Notes>0</Notes>
  <HiddenSlides>0</HiddenSlides>
  <MMClips>0</MMClips>
  <ScaleCrop>false</ScaleCrop>
  <HeadingPairs>
    <vt:vector size="8" baseType="variant">
      <vt:variant>
        <vt:lpstr>Polices utilisées</vt:lpstr>
      </vt:variant>
      <vt:variant>
        <vt:i4>12</vt:i4>
      </vt:variant>
      <vt:variant>
        <vt:lpstr>Thème</vt:lpstr>
      </vt:variant>
      <vt:variant>
        <vt:i4>1</vt:i4>
      </vt:variant>
      <vt:variant>
        <vt:lpstr>Serveurs OLE incorporés</vt:lpstr>
      </vt:variant>
      <vt:variant>
        <vt:i4>1</vt:i4>
      </vt:variant>
      <vt:variant>
        <vt:lpstr>Titres des diapositives</vt:lpstr>
      </vt:variant>
      <vt:variant>
        <vt:i4>43</vt:i4>
      </vt:variant>
    </vt:vector>
  </HeadingPairs>
  <TitlesOfParts>
    <vt:vector size="57" baseType="lpstr">
      <vt:lpstr>Arial</vt:lpstr>
      <vt:lpstr>IBM Plex Sans Bold</vt:lpstr>
      <vt:lpstr>Placard Next Wide Bold</vt:lpstr>
      <vt:lpstr>Canva Sans</vt:lpstr>
      <vt:lpstr>IBM Plex Sans</vt:lpstr>
      <vt:lpstr>IBM Plex Sans Italics</vt:lpstr>
      <vt:lpstr>IBM Plex Sans Condensed Bold</vt:lpstr>
      <vt:lpstr>IBM Plex Sans Bold Italics</vt:lpstr>
      <vt:lpstr>Calibri</vt:lpstr>
      <vt:lpstr>Canva Sans Bold</vt:lpstr>
      <vt:lpstr>Negrita Pro</vt:lpstr>
      <vt:lpstr>Poppins Bold</vt:lpstr>
      <vt:lpstr>Office Theme</vt:lpstr>
      <vt:lpstr>Worksheet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comment faire son AG</dc:title>
  <cp:lastModifiedBy>Arnaud Moore</cp:lastModifiedBy>
  <cp:revision>1</cp:revision>
  <dcterms:created xsi:type="dcterms:W3CDTF">2006-08-16T00:00:00Z</dcterms:created>
  <dcterms:modified xsi:type="dcterms:W3CDTF">2026-09-17T12:37:46Z</dcterms:modified>
  <dc:identifier>DAHJcY1UoJM</dc:identifier>
</cp:coreProperties>
</file>